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6" r:id="rId2"/>
    <p:sldId id="433" r:id="rId3"/>
    <p:sldId id="438" r:id="rId4"/>
    <p:sldId id="439" r:id="rId5"/>
    <p:sldId id="440" r:id="rId6"/>
    <p:sldId id="258" r:id="rId7"/>
    <p:sldId id="257" r:id="rId8"/>
    <p:sldId id="263" r:id="rId9"/>
    <p:sldId id="264" r:id="rId10"/>
    <p:sldId id="330" r:id="rId11"/>
    <p:sldId id="441" r:id="rId12"/>
    <p:sldId id="417" r:id="rId13"/>
    <p:sldId id="442" r:id="rId14"/>
    <p:sldId id="451" r:id="rId15"/>
    <p:sldId id="452" r:id="rId16"/>
    <p:sldId id="443" r:id="rId17"/>
    <p:sldId id="444" r:id="rId18"/>
    <p:sldId id="425" r:id="rId19"/>
    <p:sldId id="450" r:id="rId20"/>
    <p:sldId id="445" r:id="rId21"/>
    <p:sldId id="437" r:id="rId22"/>
    <p:sldId id="449" r:id="rId23"/>
    <p:sldId id="446" r:id="rId24"/>
    <p:sldId id="447" r:id="rId25"/>
    <p:sldId id="261" r:id="rId26"/>
    <p:sldId id="329" r:id="rId27"/>
    <p:sldId id="259" r:id="rId28"/>
  </p:sldIdLst>
  <p:sldSz cx="12192000" cy="6858000"/>
  <p:notesSz cx="6858000" cy="9144000"/>
  <p:embeddedFontLst>
    <p:embeddedFont>
      <p:font typeface="Cambria Math" panose="02040503050406030204" pitchFamily="18" charset="0"/>
      <p:regular r:id="rId30"/>
    </p:embeddedFont>
    <p:embeddedFont>
      <p:font typeface="Helvetica" panose="020B0604020202020204" pitchFamily="34" charset="0"/>
      <p:regular r:id="rId31"/>
      <p:bold r:id="rId32"/>
      <p:italic r:id="rId33"/>
      <p:boldItalic r:id="rId34"/>
    </p:embeddedFont>
    <p:embeddedFont>
      <p:font typeface="JetBrains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2+CB7AwAKHevBYi6hg66TyKQM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6C91D9"/>
    <a:srgbClr val="EEC83E"/>
    <a:srgbClr val="C59EE2"/>
    <a:srgbClr val="1B5E8B"/>
    <a:srgbClr val="8E927B"/>
    <a:srgbClr val="FF99FF"/>
    <a:srgbClr val="8FE2FF"/>
    <a:srgbClr val="C5E0F3"/>
    <a:srgbClr val="AFD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1656" autoAdjust="0"/>
  </p:normalViewPr>
  <p:slideViewPr>
    <p:cSldViewPr snapToGrid="0">
      <p:cViewPr varScale="1">
        <p:scale>
          <a:sx n="69" d="100"/>
          <a:sy n="69" d="100"/>
        </p:scale>
        <p:origin x="762"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IGNACIO DIAZ SANCHEZ" userId="ba36fe69-f35f-4358-9126-4b1eb463af60" providerId="ADAL" clId="{D0EADA3C-52E9-44CD-A5CA-89A9ED11C3C7}"/>
    <pc:docChg chg="modSld">
      <pc:chgData name="FERNANDO IGNACIO DIAZ SANCHEZ" userId="ba36fe69-f35f-4358-9126-4b1eb463af60" providerId="ADAL" clId="{D0EADA3C-52E9-44CD-A5CA-89A9ED11C3C7}" dt="2024-01-30T14:24:53.487" v="12" actId="20577"/>
      <pc:docMkLst>
        <pc:docMk/>
      </pc:docMkLst>
      <pc:sldChg chg="modSp mod">
        <pc:chgData name="FERNANDO IGNACIO DIAZ SANCHEZ" userId="ba36fe69-f35f-4358-9126-4b1eb463af60" providerId="ADAL" clId="{D0EADA3C-52E9-44CD-A5CA-89A9ED11C3C7}" dt="2024-01-30T14:14:44.932" v="1" actId="20577"/>
        <pc:sldMkLst>
          <pc:docMk/>
          <pc:sldMk cId="1738014433" sldId="425"/>
        </pc:sldMkLst>
        <pc:spChg chg="mod">
          <ac:chgData name="FERNANDO IGNACIO DIAZ SANCHEZ" userId="ba36fe69-f35f-4358-9126-4b1eb463af60" providerId="ADAL" clId="{D0EADA3C-52E9-44CD-A5CA-89A9ED11C3C7}" dt="2024-01-30T14:14:44.932" v="1" actId="20577"/>
          <ac:spMkLst>
            <pc:docMk/>
            <pc:sldMk cId="1738014433" sldId="425"/>
            <ac:spMk id="4" creationId="{CF31D7AC-91EE-2C3C-CECE-0EE6F7E6214C}"/>
          </ac:spMkLst>
        </pc:spChg>
      </pc:sldChg>
      <pc:sldChg chg="modSp mod">
        <pc:chgData name="FERNANDO IGNACIO DIAZ SANCHEZ" userId="ba36fe69-f35f-4358-9126-4b1eb463af60" providerId="ADAL" clId="{D0EADA3C-52E9-44CD-A5CA-89A9ED11C3C7}" dt="2024-01-30T14:24:53.487" v="12" actId="20577"/>
        <pc:sldMkLst>
          <pc:docMk/>
          <pc:sldMk cId="493566644" sldId="452"/>
        </pc:sldMkLst>
        <pc:spChg chg="mod">
          <ac:chgData name="FERNANDO IGNACIO DIAZ SANCHEZ" userId="ba36fe69-f35f-4358-9126-4b1eb463af60" providerId="ADAL" clId="{D0EADA3C-52E9-44CD-A5CA-89A9ED11C3C7}" dt="2024-01-30T14:24:53.487" v="12" actId="20577"/>
          <ac:spMkLst>
            <pc:docMk/>
            <pc:sldMk cId="493566644" sldId="452"/>
            <ac:spMk id="5" creationId="{504F90AD-0FC8-D711-C0EB-FA5F687403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819eedc2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7819eedc26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La respuesta a la última pregunta es: A una función.</a:t>
            </a:r>
          </a:p>
          <a:p>
            <a:pPr marL="0" lvl="0" indent="0" algn="l" rtl="0">
              <a:spcBef>
                <a:spcPts val="0"/>
              </a:spcBef>
              <a:spcAft>
                <a:spcPts val="0"/>
              </a:spcAft>
              <a:buNone/>
            </a:pPr>
            <a:r>
              <a:rPr lang="es-ES" dirty="0"/>
              <a:t>Hacer recordar a los estudiantes que han usado ciertas funciones preconstruidas en PSeInt.</a:t>
            </a:r>
          </a:p>
          <a:p>
            <a:pPr marL="0" lvl="0" indent="0" algn="l" rtl="0">
              <a:spcBef>
                <a:spcPts val="0"/>
              </a:spcBef>
              <a:spcAft>
                <a:spcPts val="0"/>
              </a:spcAft>
              <a:buNone/>
            </a:pPr>
            <a:r>
              <a:rPr lang="es-ES" dirty="0"/>
              <a:t>El switch mejorado funciona al estilo de una función.</a:t>
            </a:r>
            <a:endParaRPr dirty="0"/>
          </a:p>
        </p:txBody>
      </p:sp>
      <p:sp>
        <p:nvSpPr>
          <p:cNvPr id="67" name="Google Shape;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None/>
            </a:pPr>
            <a:r>
              <a:rPr lang="es-ES" dirty="0"/>
              <a:t>Respuestas que deben buscarse:</a:t>
            </a:r>
          </a:p>
          <a:p>
            <a:pPr marL="228600" indent="0">
              <a:buNone/>
            </a:pPr>
            <a:endParaRPr lang="es-ES" dirty="0"/>
          </a:p>
          <a:p>
            <a:pPr>
              <a:buAutoNum type="arabicPeriod"/>
            </a:pPr>
            <a:r>
              <a:rPr lang="es-ES" dirty="0"/>
              <a:t>Elaborar un plan de solución.</a:t>
            </a:r>
          </a:p>
          <a:p>
            <a:pPr>
              <a:buAutoNum type="arabicPeriod"/>
            </a:pPr>
            <a:r>
              <a:rPr lang="es-ES" dirty="0"/>
              <a:t>En una secuencia de instrucciones o algoritmo.</a:t>
            </a:r>
          </a:p>
          <a:p>
            <a:pPr>
              <a:buAutoNum type="arabicPeriod"/>
            </a:pPr>
            <a:r>
              <a:rPr lang="es-ES" dirty="0"/>
              <a:t>Solucionar el problema.</a:t>
            </a:r>
          </a:p>
          <a:p>
            <a:pPr>
              <a:buAutoNum type="arabicPeriod"/>
            </a:pPr>
            <a:r>
              <a:rPr lang="es-ES" dirty="0"/>
              <a:t>Java</a:t>
            </a:r>
          </a:p>
          <a:p>
            <a:pPr marL="228600" indent="0">
              <a:buNone/>
            </a:pPr>
            <a:endParaRPr lang="en-US" dirty="0"/>
          </a:p>
          <a:p>
            <a:pPr marL="228600" indent="0">
              <a:buNone/>
            </a:pPr>
            <a:r>
              <a:rPr lang="en-US" dirty="0" err="1"/>
              <a:t>Utilidad</a:t>
            </a:r>
            <a:r>
              <a:rPr lang="en-US" dirty="0"/>
              <a:t>: </a:t>
            </a:r>
            <a:r>
              <a:rPr lang="en-US" dirty="0" err="1"/>
              <a:t>Programar</a:t>
            </a:r>
            <a:r>
              <a:rPr lang="en-US" dirty="0"/>
              <a:t> </a:t>
            </a:r>
            <a:r>
              <a:rPr lang="en-US" dirty="0" err="1"/>
              <a:t>instrucciones</a:t>
            </a:r>
            <a:r>
              <a:rPr lang="en-US" dirty="0"/>
              <a:t> </a:t>
            </a:r>
            <a:r>
              <a:rPr lang="en-US" dirty="0" err="1"/>
              <a:t>utilizando</a:t>
            </a:r>
            <a:r>
              <a:rPr lang="en-US" dirty="0"/>
              <a:t> </a:t>
            </a:r>
            <a:r>
              <a:rPr lang="en-US" dirty="0" err="1"/>
              <a:t>el</a:t>
            </a:r>
            <a:r>
              <a:rPr lang="en-US" dirty="0"/>
              <a:t> </a:t>
            </a:r>
            <a:r>
              <a:rPr lang="en-US" dirty="0" err="1"/>
              <a:t>lenguaje</a:t>
            </a:r>
            <a:r>
              <a:rPr lang="en-US" dirty="0"/>
              <a:t> Java para resolver un </a:t>
            </a:r>
            <a:r>
              <a:rPr lang="en-US" dirty="0" err="1"/>
              <a:t>problema</a:t>
            </a:r>
            <a:r>
              <a:rPr lang="en-US" dirty="0"/>
              <a:t>.</a:t>
            </a:r>
            <a:endParaRPr lang="es-ES" dirty="0"/>
          </a:p>
        </p:txBody>
      </p:sp>
    </p:spTree>
    <p:extLst>
      <p:ext uri="{BB962C8B-B14F-4D97-AF65-F5344CB8AC3E}">
        <p14:creationId xmlns:p14="http://schemas.microsoft.com/office/powerpoint/2010/main" val="395656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pic>
        <p:nvPicPr>
          <p:cNvPr id="12" name="Google Shape;12;p7"/>
          <p:cNvPicPr preferRelativeResize="0"/>
          <p:nvPr/>
        </p:nvPicPr>
        <p:blipFill rotWithShape="1">
          <a:blip r:embed="rId2">
            <a:alphaModFix/>
          </a:blip>
          <a:srcRect/>
          <a:stretch/>
        </p:blipFill>
        <p:spPr>
          <a:xfrm>
            <a:off x="5013" y="0"/>
            <a:ext cx="12181974" cy="6858000"/>
          </a:xfrm>
          <a:prstGeom prst="rect">
            <a:avLst/>
          </a:prstGeom>
          <a:noFill/>
          <a:ln>
            <a:noFill/>
          </a:ln>
        </p:spPr>
      </p:pic>
      <p:sp>
        <p:nvSpPr>
          <p:cNvPr id="13" name="Google Shape;13;p7"/>
          <p:cNvSpPr txBox="1">
            <a:spLocks noGrp="1"/>
          </p:cNvSpPr>
          <p:nvPr>
            <p:ph type="ctrTitle"/>
          </p:nvPr>
        </p:nvSpPr>
        <p:spPr>
          <a:xfrm>
            <a:off x="1524000" y="1122363"/>
            <a:ext cx="9144000" cy="193642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b="1">
                <a:latin typeface="Helvetica" pitchFamily="2" charset="0"/>
                <a:ea typeface="Helvetica" pitchFamily="2" charset="0"/>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7"/>
          <p:cNvSpPr txBox="1">
            <a:spLocks noGrp="1"/>
          </p:cNvSpPr>
          <p:nvPr>
            <p:ph type="subTitle" idx="1"/>
          </p:nvPr>
        </p:nvSpPr>
        <p:spPr>
          <a:xfrm>
            <a:off x="1524000" y="3178688"/>
            <a:ext cx="9144000" cy="5006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Helvetica" pitchFamily="2" charset="0"/>
                <a:ea typeface="Helvetica" pitchFamily="2" charset="0"/>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6" name="Rectangle 5">
            <a:extLst>
              <a:ext uri="{FF2B5EF4-FFF2-40B4-BE49-F238E27FC236}">
                <a16:creationId xmlns:a16="http://schemas.microsoft.com/office/drawing/2014/main" id="{0BF22F04-4BC9-41E2-B353-830397417302}"/>
              </a:ext>
            </a:extLst>
          </p:cNvPr>
          <p:cNvSpPr/>
          <p:nvPr userDrawn="1"/>
        </p:nvSpPr>
        <p:spPr>
          <a:xfrm>
            <a:off x="4058520" y="5231177"/>
            <a:ext cx="4063504" cy="93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5" name="Picture 2" descr="Inicio – 10 - Universidad Tecnológica del Perú - UTP – Colegio Anglo  Americano Prescott">
            <a:extLst>
              <a:ext uri="{FF2B5EF4-FFF2-40B4-BE49-F238E27FC236}">
                <a16:creationId xmlns:a16="http://schemas.microsoft.com/office/drawing/2014/main" id="{4E2C1613-F647-4454-932D-F9B6B9380A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1555" y="5135036"/>
            <a:ext cx="4173573" cy="1092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Contenido con título">
  <p:cSld name="3_Contenido con título">
    <p:spTree>
      <p:nvGrpSpPr>
        <p:cNvPr id="1" name="Shape 37"/>
        <p:cNvGrpSpPr/>
        <p:nvPr/>
      </p:nvGrpSpPr>
      <p:grpSpPr>
        <a:xfrm>
          <a:off x="0" y="0"/>
          <a:ext cx="0" cy="0"/>
          <a:chOff x="0" y="0"/>
          <a:chExt cx="0" cy="0"/>
        </a:xfrm>
      </p:grpSpPr>
      <p:pic>
        <p:nvPicPr>
          <p:cNvPr id="38" name="Google Shape;38;p15"/>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39" name="Google Shape;39;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Contenido con título">
  <p:cSld name="4_Contenido con título">
    <p:spTree>
      <p:nvGrpSpPr>
        <p:cNvPr id="1" name="Shape 40"/>
        <p:cNvGrpSpPr/>
        <p:nvPr/>
      </p:nvGrpSpPr>
      <p:grpSpPr>
        <a:xfrm>
          <a:off x="0" y="0"/>
          <a:ext cx="0" cy="0"/>
          <a:chOff x="0" y="0"/>
          <a:chExt cx="0" cy="0"/>
        </a:xfrm>
      </p:grpSpPr>
      <p:pic>
        <p:nvPicPr>
          <p:cNvPr id="41" name="Google Shape;41;p16"/>
          <p:cNvPicPr preferRelativeResize="0"/>
          <p:nvPr/>
        </p:nvPicPr>
        <p:blipFill rotWithShape="1">
          <a:blip r:embed="rId2">
            <a:alphaModFix/>
          </a:blip>
          <a:srcRect/>
          <a:stretch/>
        </p:blipFill>
        <p:spPr>
          <a:xfrm>
            <a:off x="5013" y="0"/>
            <a:ext cx="12181974" cy="6858000"/>
          </a:xfrm>
          <a:prstGeom prst="rect">
            <a:avLst/>
          </a:prstGeom>
          <a:noFill/>
          <a:ln>
            <a:noFill/>
          </a:ln>
        </p:spPr>
      </p:pic>
      <p:sp>
        <p:nvSpPr>
          <p:cNvPr id="42" name="Google Shape;42;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Contenido con título">
  <p:cSld name="5_Contenido con título">
    <p:spTree>
      <p:nvGrpSpPr>
        <p:cNvPr id="1" name="Shape 43"/>
        <p:cNvGrpSpPr/>
        <p:nvPr/>
      </p:nvGrpSpPr>
      <p:grpSpPr>
        <a:xfrm>
          <a:off x="0" y="0"/>
          <a:ext cx="0" cy="0"/>
          <a:chOff x="0" y="0"/>
          <a:chExt cx="0" cy="0"/>
        </a:xfrm>
      </p:grpSpPr>
      <p:pic>
        <p:nvPicPr>
          <p:cNvPr id="44" name="Google Shape;44;p17"/>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45" name="Google Shape;45;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Contenido con título">
  <p:cSld name="6_Contenido con título">
    <p:spTree>
      <p:nvGrpSpPr>
        <p:cNvPr id="1" name="Shape 46"/>
        <p:cNvGrpSpPr/>
        <p:nvPr/>
      </p:nvGrpSpPr>
      <p:grpSpPr>
        <a:xfrm>
          <a:off x="0" y="0"/>
          <a:ext cx="0" cy="0"/>
          <a:chOff x="0" y="0"/>
          <a:chExt cx="0" cy="0"/>
        </a:xfrm>
      </p:grpSpPr>
      <p:pic>
        <p:nvPicPr>
          <p:cNvPr id="47" name="Google Shape;47;p18"/>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48" name="Google Shape;4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_Contenido con título">
  <p:cSld name="7_Contenido con título">
    <p:spTree>
      <p:nvGrpSpPr>
        <p:cNvPr id="1" name="Shape 49"/>
        <p:cNvGrpSpPr/>
        <p:nvPr/>
      </p:nvGrpSpPr>
      <p:grpSpPr>
        <a:xfrm>
          <a:off x="0" y="0"/>
          <a:ext cx="0" cy="0"/>
          <a:chOff x="0" y="0"/>
          <a:chExt cx="0" cy="0"/>
        </a:xfrm>
      </p:grpSpPr>
      <p:pic>
        <p:nvPicPr>
          <p:cNvPr id="50" name="Google Shape;50;p19"/>
          <p:cNvPicPr preferRelativeResize="0"/>
          <p:nvPr/>
        </p:nvPicPr>
        <p:blipFill rotWithShape="1">
          <a:blip r:embed="rId2">
            <a:alphaModFix/>
          </a:blip>
          <a:srcRect/>
          <a:stretch/>
        </p:blipFill>
        <p:spPr>
          <a:xfrm>
            <a:off x="5013" y="0"/>
            <a:ext cx="12181974" cy="6858000"/>
          </a:xfrm>
          <a:prstGeom prst="rect">
            <a:avLst/>
          </a:prstGeom>
          <a:noFill/>
          <a:ln>
            <a:noFill/>
          </a:ln>
        </p:spPr>
      </p:pic>
      <p:sp>
        <p:nvSpPr>
          <p:cNvPr id="51" name="Google Shape;51;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Contenido con título">
  <p:cSld name="8_Contenido con título">
    <p:spTree>
      <p:nvGrpSpPr>
        <p:cNvPr id="1" name="Shape 52"/>
        <p:cNvGrpSpPr/>
        <p:nvPr/>
      </p:nvGrpSpPr>
      <p:grpSpPr>
        <a:xfrm>
          <a:off x="0" y="0"/>
          <a:ext cx="0" cy="0"/>
          <a:chOff x="0" y="0"/>
          <a:chExt cx="0" cy="0"/>
        </a:xfrm>
      </p:grpSpPr>
      <p:pic>
        <p:nvPicPr>
          <p:cNvPr id="53" name="Google Shape;53;p20"/>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54" name="Google Shape;5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Contenido con título">
  <p:cSld name="9_Contenido con título">
    <p:spTree>
      <p:nvGrpSpPr>
        <p:cNvPr id="1" name="Shape 55"/>
        <p:cNvGrpSpPr/>
        <p:nvPr/>
      </p:nvGrpSpPr>
      <p:grpSpPr>
        <a:xfrm>
          <a:off x="0" y="0"/>
          <a:ext cx="0" cy="0"/>
          <a:chOff x="0" y="0"/>
          <a:chExt cx="0" cy="0"/>
        </a:xfrm>
      </p:grpSpPr>
      <p:pic>
        <p:nvPicPr>
          <p:cNvPr id="56" name="Google Shape;56;p21"/>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57" name="Google Shape;57;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_Contenido con título">
  <p:cSld name="10_Contenido con título">
    <p:spTree>
      <p:nvGrpSpPr>
        <p:cNvPr id="1" name="Shape 58"/>
        <p:cNvGrpSpPr/>
        <p:nvPr/>
      </p:nvGrpSpPr>
      <p:grpSpPr>
        <a:xfrm>
          <a:off x="0" y="0"/>
          <a:ext cx="0" cy="0"/>
          <a:chOff x="0" y="0"/>
          <a:chExt cx="0" cy="0"/>
        </a:xfrm>
      </p:grpSpPr>
      <p:pic>
        <p:nvPicPr>
          <p:cNvPr id="59" name="Google Shape;59;p22"/>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9555-3685-4E25-8B53-D766AA066161}"/>
              </a:ext>
            </a:extLst>
          </p:cNvPr>
          <p:cNvSpPr>
            <a:spLocks noGrp="1"/>
          </p:cNvSpPr>
          <p:nvPr>
            <p:ph type="title"/>
          </p:nvPr>
        </p:nvSpPr>
        <p:spPr>
          <a:xfrm>
            <a:off x="838200" y="849745"/>
            <a:ext cx="10515600" cy="785528"/>
          </a:xfrm>
        </p:spPr>
        <p:txBody>
          <a:bodyPr>
            <a:normAutofit/>
          </a:bodyPr>
          <a:lstStyle>
            <a:lvl1pPr>
              <a:defRPr sz="4400" b="1">
                <a:solidFill>
                  <a:srgbClr val="D3052C"/>
                </a:solidFill>
                <a:latin typeface="Helvetica" pitchFamily="2"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AA88F942-990C-4C84-A1C3-F5F0BCBF93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
        <p:nvSpPr>
          <p:cNvPr id="8" name="Content Placeholder 7">
            <a:extLst>
              <a:ext uri="{FF2B5EF4-FFF2-40B4-BE49-F238E27FC236}">
                <a16:creationId xmlns:a16="http://schemas.microsoft.com/office/drawing/2014/main" id="{368538E7-9E81-474C-AD3B-32C2198C15F0}"/>
              </a:ext>
            </a:extLst>
          </p:cNvPr>
          <p:cNvSpPr>
            <a:spLocks noGrp="1"/>
          </p:cNvSpPr>
          <p:nvPr>
            <p:ph sz="quarter" idx="13"/>
          </p:nvPr>
        </p:nvSpPr>
        <p:spPr>
          <a:xfrm>
            <a:off x="838200" y="1846263"/>
            <a:ext cx="10515600" cy="4373562"/>
          </a:xfrm>
        </p:spPr>
        <p:txBody>
          <a:bodyPr/>
          <a:lstStyle>
            <a:lvl1pPr>
              <a:lnSpc>
                <a:spcPct val="100000"/>
              </a:lnSpc>
              <a:defRPr>
                <a:latin typeface="Helvetica" pitchFamily="2" charset="0"/>
              </a:defRPr>
            </a:lvl1pPr>
            <a:lvl2pPr>
              <a:lnSpc>
                <a:spcPct val="100000"/>
              </a:lnSpc>
              <a:defRPr>
                <a:latin typeface="Helvetica" pitchFamily="2" charset="0"/>
              </a:defRPr>
            </a:lvl2pPr>
            <a:lvl3pPr>
              <a:lnSpc>
                <a:spcPct val="100000"/>
              </a:lnSpc>
              <a:defRPr>
                <a:latin typeface="Helvetica" pitchFamily="2" charset="0"/>
              </a:defRPr>
            </a:lvl3pPr>
            <a:lvl4pPr>
              <a:lnSpc>
                <a:spcPct val="100000"/>
              </a:lnSpc>
              <a:defRPr>
                <a:latin typeface="Helvetica" pitchFamily="2" charset="0"/>
              </a:defRPr>
            </a:lvl4pPr>
            <a:lvl5pPr>
              <a:lnSpc>
                <a:spcPct val="100000"/>
              </a:lnSpc>
              <a:defRPr>
                <a:latin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descr="Inicio – 10 - Universidad Tecnológica del Perú - UTP – Colegio Anglo  Americano Prescott">
            <a:extLst>
              <a:ext uri="{FF2B5EF4-FFF2-40B4-BE49-F238E27FC236}">
                <a16:creationId xmlns:a16="http://schemas.microsoft.com/office/drawing/2014/main" id="{322DE48A-2D4F-4873-8D66-AF7F3593CA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66428" y="136525"/>
            <a:ext cx="1559859" cy="40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preserve="1" userDrawn="1">
  <p:cSld name="2_Solo el título">
    <p:bg>
      <p:bgPr>
        <a:solidFill>
          <a:schemeClr val="accent4">
            <a:lumMod val="20000"/>
            <a:lumOff val="80000"/>
          </a:schemeClr>
        </a:solidFill>
        <a:effectLst/>
      </p:bgPr>
    </p:bg>
    <p:spTree>
      <p:nvGrpSpPr>
        <p:cNvPr id="1" name="Shape 15"/>
        <p:cNvGrpSpPr/>
        <p:nvPr/>
      </p:nvGrpSpPr>
      <p:grpSpPr>
        <a:xfrm>
          <a:off x="0" y="0"/>
          <a:ext cx="0" cy="0"/>
          <a:chOff x="0" y="0"/>
          <a:chExt cx="0" cy="0"/>
        </a:xfrm>
      </p:grpSpPr>
      <p:pic>
        <p:nvPicPr>
          <p:cNvPr id="5" name="Picture 2" descr="Inicio – 10 - Universidad Tecnológica del Perú - UTP – Colegio Anglo  Americano Prescott">
            <a:extLst>
              <a:ext uri="{FF2B5EF4-FFF2-40B4-BE49-F238E27FC236}">
                <a16:creationId xmlns:a16="http://schemas.microsoft.com/office/drawing/2014/main" id="{240F2624-FBFA-46AE-9892-D42C673614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847" y="141009"/>
            <a:ext cx="1559859" cy="4013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835F4D67-4966-C21F-A09E-7658BEBF99DD}"/>
              </a:ext>
            </a:extLst>
          </p:cNvPr>
          <p:cNvSpPr>
            <a:spLocks noGrp="1"/>
          </p:cNvSpPr>
          <p:nvPr>
            <p:ph type="title"/>
          </p:nvPr>
        </p:nvSpPr>
        <p:spPr>
          <a:xfrm>
            <a:off x="838200" y="868217"/>
            <a:ext cx="10515600" cy="4959927"/>
          </a:xfrm>
        </p:spPr>
        <p:txBody>
          <a:bodyPr/>
          <a:lstStyle>
            <a:lvl1pPr algn="ctr">
              <a:defRPr b="1">
                <a:solidFill>
                  <a:schemeClr val="bg1">
                    <a:lumMod val="50000"/>
                  </a:schemeClr>
                </a:solidFill>
                <a:latin typeface="Helvetica" pitchFamily="2" charset="0"/>
              </a:defRPr>
            </a:lvl1pPr>
          </a:lstStyle>
          <a:p>
            <a:r>
              <a:rPr lang="en-US"/>
              <a:t>Click to edit Master title style</a:t>
            </a:r>
          </a:p>
        </p:txBody>
      </p:sp>
    </p:spTree>
    <p:extLst>
      <p:ext uri="{BB962C8B-B14F-4D97-AF65-F5344CB8AC3E}">
        <p14:creationId xmlns:p14="http://schemas.microsoft.com/office/powerpoint/2010/main" val="2296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8"/>
        <p:cNvGrpSpPr/>
        <p:nvPr/>
      </p:nvGrpSpPr>
      <p:grpSpPr>
        <a:xfrm>
          <a:off x="0" y="0"/>
          <a:ext cx="0" cy="0"/>
          <a:chOff x="0" y="0"/>
          <a:chExt cx="0" cy="0"/>
        </a:xfrm>
      </p:grpSpPr>
      <p:pic>
        <p:nvPicPr>
          <p:cNvPr id="19" name="Google Shape;19;p9"/>
          <p:cNvPicPr preferRelativeResize="0"/>
          <p:nvPr/>
        </p:nvPicPr>
        <p:blipFill rotWithShape="1">
          <a:blip r:embed="rId2">
            <a:alphaModFix/>
          </a:blip>
          <a:srcRect/>
          <a:stretch/>
        </p:blipFill>
        <p:spPr>
          <a:xfrm>
            <a:off x="2467" y="0"/>
            <a:ext cx="12187066" cy="6858000"/>
          </a:xfrm>
          <a:prstGeom prst="rect">
            <a:avLst/>
          </a:prstGeom>
          <a:noFill/>
          <a:ln>
            <a:noFill/>
          </a:ln>
        </p:spPr>
      </p:pic>
      <p:sp>
        <p:nvSpPr>
          <p:cNvPr id="5" name="Rectangle 4">
            <a:extLst>
              <a:ext uri="{FF2B5EF4-FFF2-40B4-BE49-F238E27FC236}">
                <a16:creationId xmlns:a16="http://schemas.microsoft.com/office/drawing/2014/main" id="{6D22FCA6-0FCB-4C91-BEC5-A93A5D856507}"/>
              </a:ext>
            </a:extLst>
          </p:cNvPr>
          <p:cNvSpPr/>
          <p:nvPr userDrawn="1"/>
        </p:nvSpPr>
        <p:spPr>
          <a:xfrm>
            <a:off x="8713694" y="0"/>
            <a:ext cx="3478306" cy="1461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0;p9"/>
          <p:cNvSpPr txBox="1">
            <a:spLocks noGrp="1"/>
          </p:cNvSpPr>
          <p:nvPr>
            <p:ph type="body" idx="1"/>
          </p:nvPr>
        </p:nvSpPr>
        <p:spPr>
          <a:xfrm>
            <a:off x="831850" y="469339"/>
            <a:ext cx="10515600" cy="56203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1" name="Google Shape;21;p9"/>
          <p:cNvSpPr txBox="1"/>
          <p:nvPr/>
        </p:nvSpPr>
        <p:spPr>
          <a:xfrm>
            <a:off x="831850" y="6457444"/>
            <a:ext cx="105156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400" b="0" i="0" u="none" strike="noStrike" cap="none">
                <a:solidFill>
                  <a:schemeClr val="lt1"/>
                </a:solidFill>
                <a:latin typeface="Arial"/>
                <a:ea typeface="Arial"/>
                <a:cs typeface="Arial"/>
                <a:sym typeface="Arial"/>
              </a:rPr>
              <a:t>Datos/Observaciones</a:t>
            </a:r>
            <a:endParaRPr/>
          </a:p>
        </p:txBody>
      </p:sp>
      <p:pic>
        <p:nvPicPr>
          <p:cNvPr id="6" name="Picture 2" descr="Inicio – 10 - Universidad Tecnológica del Perú - UTP – Colegio Anglo  Americano Prescott">
            <a:extLst>
              <a:ext uri="{FF2B5EF4-FFF2-40B4-BE49-F238E27FC236}">
                <a16:creationId xmlns:a16="http://schemas.microsoft.com/office/drawing/2014/main" id="{1B93EADB-A85F-4945-BEEA-1073EED2962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52847" y="122286"/>
            <a:ext cx="1559859" cy="401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22"/>
        <p:cNvGrpSpPr/>
        <p:nvPr/>
      </p:nvGrpSpPr>
      <p:grpSpPr>
        <a:xfrm>
          <a:off x="0" y="0"/>
          <a:ext cx="0" cy="0"/>
          <a:chOff x="0" y="0"/>
          <a:chExt cx="0" cy="0"/>
        </a:xfrm>
      </p:grpSpPr>
      <p:pic>
        <p:nvPicPr>
          <p:cNvPr id="23" name="Google Shape;23;p10"/>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5" name="Rectangle 4">
            <a:extLst>
              <a:ext uri="{FF2B5EF4-FFF2-40B4-BE49-F238E27FC236}">
                <a16:creationId xmlns:a16="http://schemas.microsoft.com/office/drawing/2014/main" id="{345ECD6E-A13D-41C4-A8AA-AC936BA167FF}"/>
              </a:ext>
            </a:extLst>
          </p:cNvPr>
          <p:cNvSpPr/>
          <p:nvPr userDrawn="1"/>
        </p:nvSpPr>
        <p:spPr>
          <a:xfrm>
            <a:off x="8713694" y="0"/>
            <a:ext cx="3478306" cy="1461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4;p10"/>
          <p:cNvSpPr txBox="1">
            <a:spLocks noGrp="1"/>
          </p:cNvSpPr>
          <p:nvPr>
            <p:ph type="body" idx="1"/>
          </p:nvPr>
        </p:nvSpPr>
        <p:spPr>
          <a:xfrm>
            <a:off x="831850" y="469339"/>
            <a:ext cx="10515600" cy="56203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25" name="Google Shape;25;p10"/>
          <p:cNvSpPr txBox="1">
            <a:spLocks noGrp="1"/>
          </p:cNvSpPr>
          <p:nvPr>
            <p:ph type="body" idx="2"/>
          </p:nvPr>
        </p:nvSpPr>
        <p:spPr>
          <a:xfrm>
            <a:off x="831850" y="6382418"/>
            <a:ext cx="10515600" cy="27429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6" name="Picture 2" descr="Inicio – 10 - Universidad Tecnológica del Perú - UTP – Colegio Anglo  Americano Prescott">
            <a:extLst>
              <a:ext uri="{FF2B5EF4-FFF2-40B4-BE49-F238E27FC236}">
                <a16:creationId xmlns:a16="http://schemas.microsoft.com/office/drawing/2014/main" id="{E630A3B5-109D-4437-9425-DCBCCE7F66F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52847" y="122286"/>
            <a:ext cx="1559859" cy="401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olo el título">
  <p:cSld name="1_Solo el título">
    <p:spTree>
      <p:nvGrpSpPr>
        <p:cNvPr id="1" name="Shape 26"/>
        <p:cNvGrpSpPr/>
        <p:nvPr/>
      </p:nvGrpSpPr>
      <p:grpSpPr>
        <a:xfrm>
          <a:off x="0" y="0"/>
          <a:ext cx="0" cy="0"/>
          <a:chOff x="0" y="0"/>
          <a:chExt cx="0" cy="0"/>
        </a:xfrm>
      </p:grpSpPr>
      <p:pic>
        <p:nvPicPr>
          <p:cNvPr id="27" name="Google Shape;27;p11"/>
          <p:cNvPicPr preferRelativeResize="0"/>
          <p:nvPr/>
        </p:nvPicPr>
        <p:blipFill rotWithShape="1">
          <a:blip r:embed="rId2">
            <a:alphaModFix/>
          </a:blip>
          <a:srcRect/>
          <a:stretch/>
        </p:blipFill>
        <p:spPr>
          <a:xfrm>
            <a:off x="5639" y="0"/>
            <a:ext cx="12180722"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p:cSld name="Contenido con título">
    <p:spTree>
      <p:nvGrpSpPr>
        <p:cNvPr id="1" name="Shape 28"/>
        <p:cNvGrpSpPr/>
        <p:nvPr/>
      </p:nvGrpSpPr>
      <p:grpSpPr>
        <a:xfrm>
          <a:off x="0" y="0"/>
          <a:ext cx="0" cy="0"/>
          <a:chOff x="0" y="0"/>
          <a:chExt cx="0" cy="0"/>
        </a:xfrm>
      </p:grpSpPr>
      <p:pic>
        <p:nvPicPr>
          <p:cNvPr id="29" name="Google Shape;29;p12"/>
          <p:cNvPicPr preferRelativeResize="0"/>
          <p:nvPr/>
        </p:nvPicPr>
        <p:blipFill rotWithShape="1">
          <a:blip r:embed="rId2">
            <a:alphaModFix/>
          </a:blip>
          <a:srcRect/>
          <a:stretch/>
        </p:blipFill>
        <p:spPr>
          <a:xfrm>
            <a:off x="5013" y="0"/>
            <a:ext cx="12181974" cy="6858000"/>
          </a:xfrm>
          <a:prstGeom prst="rect">
            <a:avLst/>
          </a:prstGeom>
          <a:noFill/>
          <a:ln>
            <a:noFill/>
          </a:ln>
        </p:spPr>
      </p:pic>
      <p:sp>
        <p:nvSpPr>
          <p:cNvPr id="30" name="Google Shape;3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ido con título">
  <p:cSld name="1_Contenido con título">
    <p:spTree>
      <p:nvGrpSpPr>
        <p:cNvPr id="1" name="Shape 31"/>
        <p:cNvGrpSpPr/>
        <p:nvPr/>
      </p:nvGrpSpPr>
      <p:grpSpPr>
        <a:xfrm>
          <a:off x="0" y="0"/>
          <a:ext cx="0" cy="0"/>
          <a:chOff x="0" y="0"/>
          <a:chExt cx="0" cy="0"/>
        </a:xfrm>
      </p:grpSpPr>
      <p:pic>
        <p:nvPicPr>
          <p:cNvPr id="32" name="Google Shape;32;p13"/>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33" name="Google Shape;33;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ntenido con título">
  <p:cSld name="2_Contenido con título">
    <p:spTree>
      <p:nvGrpSpPr>
        <p:cNvPr id="1" name="Shape 34"/>
        <p:cNvGrpSpPr/>
        <p:nvPr/>
      </p:nvGrpSpPr>
      <p:grpSpPr>
        <a:xfrm>
          <a:off x="0" y="0"/>
          <a:ext cx="0" cy="0"/>
          <a:chOff x="0" y="0"/>
          <a:chExt cx="0" cy="0"/>
        </a:xfrm>
      </p:grpSpPr>
      <p:pic>
        <p:nvPicPr>
          <p:cNvPr id="35" name="Google Shape;35;p14"/>
          <p:cNvPicPr preferRelativeResize="0"/>
          <p:nvPr/>
        </p:nvPicPr>
        <p:blipFill rotWithShape="1">
          <a:blip r:embed="rId2">
            <a:alphaModFix/>
          </a:blip>
          <a:srcRect/>
          <a:stretch/>
        </p:blipFill>
        <p:spPr>
          <a:xfrm>
            <a:off x="0" y="352"/>
            <a:ext cx="12192000" cy="6857295"/>
          </a:xfrm>
          <a:prstGeom prst="rect">
            <a:avLst/>
          </a:prstGeom>
          <a:noFill/>
          <a:ln>
            <a:noFill/>
          </a:ln>
        </p:spPr>
      </p:pic>
      <p:sp>
        <p:nvSpPr>
          <p:cNvPr id="36" name="Google Shape;3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3200"/>
              <a:buNone/>
              <a:defRPr sz="3200">
                <a:solidFill>
                  <a:srgbClr val="7F7F7F"/>
                </a:solidFill>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66" r:id="rId2"/>
    <p:sldLayoutId id="2147483665"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D3052C"/>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Freeform: Shape 6">
            <a:extLst>
              <a:ext uri="{FF2B5EF4-FFF2-40B4-BE49-F238E27FC236}">
                <a16:creationId xmlns:a16="http://schemas.microsoft.com/office/drawing/2014/main" id="{4996C790-6468-2096-DC96-223AAF4804CF}"/>
              </a:ext>
            </a:extLst>
          </p:cNvPr>
          <p:cNvSpPr/>
          <p:nvPr/>
        </p:nvSpPr>
        <p:spPr>
          <a:xfrm>
            <a:off x="-9236" y="-13581"/>
            <a:ext cx="12210289" cy="6871581"/>
          </a:xfrm>
          <a:custGeom>
            <a:avLst/>
            <a:gdLst>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 name="connsiteX0" fmla="*/ 0 w 12394652"/>
              <a:gd name="connsiteY0" fmla="*/ 3543837 h 6871580"/>
              <a:gd name="connsiteX1" fmla="*/ 18565 w 12394652"/>
              <a:gd name="connsiteY1" fmla="*/ 6871580 h 6871580"/>
              <a:gd name="connsiteX2" fmla="*/ 9597131 w 12394652"/>
              <a:gd name="connsiteY2" fmla="*/ 6871580 h 6871580"/>
              <a:gd name="connsiteX3" fmla="*/ 12394652 w 12394652"/>
              <a:gd name="connsiteY3" fmla="*/ 2236205 h 6871580"/>
              <a:gd name="connsiteX4" fmla="*/ 12394652 w 12394652"/>
              <a:gd name="connsiteY4" fmla="*/ 0 h 6871580"/>
              <a:gd name="connsiteX5" fmla="*/ 8275325 w 12394652"/>
              <a:gd name="connsiteY5" fmla="*/ 0 h 6871580"/>
              <a:gd name="connsiteX6" fmla="*/ 0 w 12394652"/>
              <a:gd name="connsiteY6" fmla="*/ 3543837 h 6871580"/>
              <a:gd name="connsiteX0" fmla="*/ 0 w 12394652"/>
              <a:gd name="connsiteY0" fmla="*/ 3543837 h 6899290"/>
              <a:gd name="connsiteX1" fmla="*/ 18565 w 12394652"/>
              <a:gd name="connsiteY1" fmla="*/ 6871580 h 6899290"/>
              <a:gd name="connsiteX2" fmla="*/ 10412828 w 12394652"/>
              <a:gd name="connsiteY2" fmla="*/ 6899290 h 6899290"/>
              <a:gd name="connsiteX3" fmla="*/ 12394652 w 12394652"/>
              <a:gd name="connsiteY3" fmla="*/ 2236205 h 6899290"/>
              <a:gd name="connsiteX4" fmla="*/ 12394652 w 12394652"/>
              <a:gd name="connsiteY4" fmla="*/ 0 h 6899290"/>
              <a:gd name="connsiteX5" fmla="*/ 8275325 w 12394652"/>
              <a:gd name="connsiteY5" fmla="*/ 0 h 6899290"/>
              <a:gd name="connsiteX6" fmla="*/ 0 w 12394652"/>
              <a:gd name="connsiteY6" fmla="*/ 3543837 h 6899290"/>
              <a:gd name="connsiteX0" fmla="*/ 0 w 12394652"/>
              <a:gd name="connsiteY0" fmla="*/ 3543837 h 6871581"/>
              <a:gd name="connsiteX1" fmla="*/ 18565 w 12394652"/>
              <a:gd name="connsiteY1" fmla="*/ 6871580 h 6871581"/>
              <a:gd name="connsiteX2" fmla="*/ 10028419 w 12394652"/>
              <a:gd name="connsiteY2" fmla="*/ 6871581 h 6871581"/>
              <a:gd name="connsiteX3" fmla="*/ 12394652 w 12394652"/>
              <a:gd name="connsiteY3" fmla="*/ 2236205 h 6871581"/>
              <a:gd name="connsiteX4" fmla="*/ 12394652 w 12394652"/>
              <a:gd name="connsiteY4" fmla="*/ 0 h 6871581"/>
              <a:gd name="connsiteX5" fmla="*/ 8275325 w 12394652"/>
              <a:gd name="connsiteY5" fmla="*/ 0 h 6871581"/>
              <a:gd name="connsiteX6" fmla="*/ 0 w 12394652"/>
              <a:gd name="connsiteY6" fmla="*/ 3543837 h 687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4652" h="6871581">
                <a:moveTo>
                  <a:pt x="0" y="3543837"/>
                </a:moveTo>
                <a:cubicBezTo>
                  <a:pt x="3063" y="4566879"/>
                  <a:pt x="15502" y="5848538"/>
                  <a:pt x="18565" y="6871580"/>
                </a:cubicBezTo>
                <a:lnTo>
                  <a:pt x="10028419" y="6871581"/>
                </a:lnTo>
                <a:cubicBezTo>
                  <a:pt x="11310153" y="5444150"/>
                  <a:pt x="11985983" y="4197789"/>
                  <a:pt x="12394652" y="2236205"/>
                </a:cubicBezTo>
                <a:lnTo>
                  <a:pt x="12394652" y="0"/>
                </a:lnTo>
                <a:lnTo>
                  <a:pt x="8275325" y="0"/>
                </a:lnTo>
                <a:cubicBezTo>
                  <a:pt x="8666108" y="4324539"/>
                  <a:pt x="2283555" y="4597057"/>
                  <a:pt x="0" y="3543837"/>
                </a:cubicBezTo>
                <a:close/>
              </a:path>
            </a:pathLst>
          </a:custGeom>
          <a:solidFill>
            <a:schemeClr val="tx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FDE1541-A8F6-99CE-A61B-085CFF7C2FE8}"/>
              </a:ext>
            </a:extLst>
          </p:cNvPr>
          <p:cNvSpPr/>
          <p:nvPr/>
        </p:nvSpPr>
        <p:spPr>
          <a:xfrm>
            <a:off x="-9053" y="-13580"/>
            <a:ext cx="12201053" cy="6871580"/>
          </a:xfrm>
          <a:custGeom>
            <a:avLst/>
            <a:gdLst>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5277" h="6871580">
                <a:moveTo>
                  <a:pt x="0" y="3802455"/>
                </a:moveTo>
                <a:cubicBezTo>
                  <a:pt x="3063" y="4825497"/>
                  <a:pt x="6127" y="5848538"/>
                  <a:pt x="9190" y="6871580"/>
                </a:cubicBezTo>
                <a:lnTo>
                  <a:pt x="9587756" y="6871580"/>
                </a:lnTo>
                <a:cubicBezTo>
                  <a:pt x="10869490" y="5444149"/>
                  <a:pt x="11976608" y="4197789"/>
                  <a:pt x="12385277" y="2236205"/>
                </a:cubicBezTo>
                <a:lnTo>
                  <a:pt x="12385277" y="0"/>
                </a:lnTo>
                <a:lnTo>
                  <a:pt x="8265950" y="0"/>
                </a:lnTo>
                <a:cubicBezTo>
                  <a:pt x="8656733" y="4324539"/>
                  <a:pt x="2283555" y="4855675"/>
                  <a:pt x="0" y="3802455"/>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66C8B-894E-49C8-97F0-0500C46A7D38}"/>
              </a:ext>
            </a:extLst>
          </p:cNvPr>
          <p:cNvSpPr>
            <a:spLocks noGrp="1"/>
          </p:cNvSpPr>
          <p:nvPr>
            <p:ph type="ctrTitle"/>
          </p:nvPr>
        </p:nvSpPr>
        <p:spPr>
          <a:xfrm>
            <a:off x="653361" y="420110"/>
            <a:ext cx="7361383" cy="1936426"/>
          </a:xfrm>
        </p:spPr>
        <p:txBody>
          <a:bodyPr/>
          <a:lstStyle/>
          <a:p>
            <a:pPr algn="l"/>
            <a:r>
              <a:rPr lang="es-ES" dirty="0"/>
              <a:t>Taller de Programación</a:t>
            </a:r>
            <a:endParaRPr lang="en-US" dirty="0"/>
          </a:p>
        </p:txBody>
      </p:sp>
      <p:sp>
        <p:nvSpPr>
          <p:cNvPr id="3" name="Subtitle 2">
            <a:extLst>
              <a:ext uri="{FF2B5EF4-FFF2-40B4-BE49-F238E27FC236}">
                <a16:creationId xmlns:a16="http://schemas.microsoft.com/office/drawing/2014/main" id="{BA4B3F2A-9181-449D-AA57-948B7B8CEB6F}"/>
              </a:ext>
            </a:extLst>
          </p:cNvPr>
          <p:cNvSpPr>
            <a:spLocks noGrp="1"/>
          </p:cNvSpPr>
          <p:nvPr>
            <p:ph type="subTitle" idx="1"/>
          </p:nvPr>
        </p:nvSpPr>
        <p:spPr>
          <a:xfrm>
            <a:off x="1523999" y="4068577"/>
            <a:ext cx="9144000" cy="500624"/>
          </a:xfrm>
        </p:spPr>
        <p:txBody>
          <a:bodyPr>
            <a:normAutofit fontScale="92500" lnSpcReduction="10000"/>
          </a:bodyPr>
          <a:lstStyle/>
          <a:p>
            <a:endParaRPr lang="en-US" dirty="0"/>
          </a:p>
        </p:txBody>
      </p:sp>
      <p:pic>
        <p:nvPicPr>
          <p:cNvPr id="5" name="Picture 4">
            <a:extLst>
              <a:ext uri="{FF2B5EF4-FFF2-40B4-BE49-F238E27FC236}">
                <a16:creationId xmlns:a16="http://schemas.microsoft.com/office/drawing/2014/main" id="{7377311F-912E-F29A-7CC2-5367F66BE24D}"/>
              </a:ext>
            </a:extLst>
          </p:cNvPr>
          <p:cNvPicPr>
            <a:picLocks noChangeAspect="1"/>
          </p:cNvPicPr>
          <p:nvPr/>
        </p:nvPicPr>
        <p:blipFill rotWithShape="1">
          <a:blip r:embed="rId4"/>
          <a:srcRect r="34114"/>
          <a:stretch/>
        </p:blipFill>
        <p:spPr>
          <a:xfrm>
            <a:off x="4177256" y="5291778"/>
            <a:ext cx="2528344" cy="839943"/>
          </a:xfrm>
          <a:prstGeom prst="rect">
            <a:avLst/>
          </a:prstGeom>
        </p:spPr>
      </p:pic>
      <p:pic>
        <p:nvPicPr>
          <p:cNvPr id="6" name="Picture 5">
            <a:extLst>
              <a:ext uri="{FF2B5EF4-FFF2-40B4-BE49-F238E27FC236}">
                <a16:creationId xmlns:a16="http://schemas.microsoft.com/office/drawing/2014/main" id="{C3EBC89A-FF84-877C-D866-0A9D5D51CCDE}"/>
              </a:ext>
            </a:extLst>
          </p:cNvPr>
          <p:cNvPicPr>
            <a:picLocks noChangeAspect="1"/>
          </p:cNvPicPr>
          <p:nvPr/>
        </p:nvPicPr>
        <p:blipFill rotWithShape="1">
          <a:blip r:embed="rId4">
            <a:lum bright="70000" contrast="-70000"/>
          </a:blip>
          <a:srcRect l="66576"/>
          <a:stretch/>
        </p:blipFill>
        <p:spPr>
          <a:xfrm>
            <a:off x="6732099" y="5291777"/>
            <a:ext cx="1282645" cy="839943"/>
          </a:xfrm>
          <a:prstGeom prst="rect">
            <a:avLst/>
          </a:prstGeom>
        </p:spPr>
      </p:pic>
      <p:sp>
        <p:nvSpPr>
          <p:cNvPr id="8" name="Rectangle 7">
            <a:extLst>
              <a:ext uri="{FF2B5EF4-FFF2-40B4-BE49-F238E27FC236}">
                <a16:creationId xmlns:a16="http://schemas.microsoft.com/office/drawing/2014/main" id="{33B98E4C-CEFA-1581-AF50-FEF751C6337A}"/>
              </a:ext>
            </a:extLst>
          </p:cNvPr>
          <p:cNvSpPr/>
          <p:nvPr/>
        </p:nvSpPr>
        <p:spPr>
          <a:xfrm>
            <a:off x="803564" y="2576945"/>
            <a:ext cx="720435" cy="1477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110DC5-E042-6864-A9C7-29E21EDB9714}"/>
              </a:ext>
            </a:extLst>
          </p:cNvPr>
          <p:cNvSpPr txBox="1"/>
          <p:nvPr/>
        </p:nvSpPr>
        <p:spPr>
          <a:xfrm>
            <a:off x="-4618" y="6627169"/>
            <a:ext cx="7735454" cy="230832"/>
          </a:xfrm>
          <a:prstGeom prst="rect">
            <a:avLst/>
          </a:prstGeom>
          <a:noFill/>
        </p:spPr>
        <p:txBody>
          <a:bodyPr wrap="square">
            <a:spAutoFit/>
          </a:bodyPr>
          <a:lstStyle/>
          <a:p>
            <a:pPr marL="0" lvl="0" indent="0" algn="l" rtl="0">
              <a:spcBef>
                <a:spcPts val="0"/>
              </a:spcBef>
              <a:spcAft>
                <a:spcPts val="0"/>
              </a:spcAft>
              <a:buNone/>
            </a:pPr>
            <a:r>
              <a:rPr lang="en-US" sz="900" dirty="0">
                <a:solidFill>
                  <a:schemeClr val="bg1">
                    <a:lumMod val="75000"/>
                  </a:schemeClr>
                </a:solidFill>
              </a:rPr>
              <a:t>Imagen </a:t>
            </a:r>
            <a:r>
              <a:rPr lang="en-US" sz="900" dirty="0" err="1">
                <a:solidFill>
                  <a:schemeClr val="bg1">
                    <a:lumMod val="75000"/>
                  </a:schemeClr>
                </a:solidFill>
              </a:rPr>
              <a:t>obtenida</a:t>
            </a:r>
            <a:r>
              <a:rPr lang="en-US" sz="900" dirty="0">
                <a:solidFill>
                  <a:schemeClr val="bg1">
                    <a:lumMod val="75000"/>
                  </a:schemeClr>
                </a:solidFill>
              </a:rPr>
              <a:t> de: https://www.pixelstalk.net/wp-content/uploads/images6/Abstract-Wallpaper-HD-Free-download.png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983-D187-5021-011D-340D9A646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10</a:t>
            </a:fld>
            <a:endParaRPr lang="es-PE"/>
          </a:p>
        </p:txBody>
      </p:sp>
      <p:grpSp>
        <p:nvGrpSpPr>
          <p:cNvPr id="9" name="Group 8">
            <a:extLst>
              <a:ext uri="{FF2B5EF4-FFF2-40B4-BE49-F238E27FC236}">
                <a16:creationId xmlns:a16="http://schemas.microsoft.com/office/drawing/2014/main" id="{6D8EC2C4-D534-A87E-5305-9BD92B9838D9}"/>
              </a:ext>
            </a:extLst>
          </p:cNvPr>
          <p:cNvGrpSpPr/>
          <p:nvPr/>
        </p:nvGrpSpPr>
        <p:grpSpPr>
          <a:xfrm>
            <a:off x="1955128" y="892964"/>
            <a:ext cx="4629752" cy="1015663"/>
            <a:chOff x="924025" y="1526961"/>
            <a:chExt cx="4629752" cy="1015663"/>
          </a:xfrm>
        </p:grpSpPr>
        <p:sp>
          <p:nvSpPr>
            <p:cNvPr id="6" name="Rectangle 5">
              <a:extLst>
                <a:ext uri="{FF2B5EF4-FFF2-40B4-BE49-F238E27FC236}">
                  <a16:creationId xmlns:a16="http://schemas.microsoft.com/office/drawing/2014/main" id="{AFE41E11-2903-D4AD-BABB-046EDBE4AABD}"/>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12F7A-F286-0B30-D30E-E9A916CC839B}"/>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7" name="TextBox 6">
              <a:extLst>
                <a:ext uri="{FF2B5EF4-FFF2-40B4-BE49-F238E27FC236}">
                  <a16:creationId xmlns:a16="http://schemas.microsoft.com/office/drawing/2014/main" id="{93EEA1CE-79B2-915B-2C77-2F1212A1BF67}"/>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8" name="Rectangle 7">
              <a:extLst>
                <a:ext uri="{FF2B5EF4-FFF2-40B4-BE49-F238E27FC236}">
                  <a16:creationId xmlns:a16="http://schemas.microsoft.com/office/drawing/2014/main" id="{830C6426-CF18-244B-D9EC-4576E393467C}"/>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C62550A-9487-0FB4-AEF5-18BF59D1D1BB}"/>
              </a:ext>
            </a:extLst>
          </p:cNvPr>
          <p:cNvGrpSpPr/>
          <p:nvPr/>
        </p:nvGrpSpPr>
        <p:grpSpPr>
          <a:xfrm>
            <a:off x="1955128" y="1782509"/>
            <a:ext cx="4629752" cy="1015663"/>
            <a:chOff x="924025" y="1526961"/>
            <a:chExt cx="4629752" cy="1015663"/>
          </a:xfrm>
        </p:grpSpPr>
        <p:sp>
          <p:nvSpPr>
            <p:cNvPr id="11" name="Rectangle 10">
              <a:extLst>
                <a:ext uri="{FF2B5EF4-FFF2-40B4-BE49-F238E27FC236}">
                  <a16:creationId xmlns:a16="http://schemas.microsoft.com/office/drawing/2014/main" id="{89EE3C4A-25E0-0661-5719-DFD8A408196E}"/>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03E694-3539-B74F-A7F9-A90BF4FC7172}"/>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D0BD6589-A9C6-D2FD-D50D-C5AAC8113E8A}"/>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4" name="Rectangle 13">
              <a:extLst>
                <a:ext uri="{FF2B5EF4-FFF2-40B4-BE49-F238E27FC236}">
                  <a16:creationId xmlns:a16="http://schemas.microsoft.com/office/drawing/2014/main" id="{FE0265B7-9BAF-D770-6E56-5AE1A9C41973}"/>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B32F08B-E599-8764-EE5E-B3C48CE274CF}"/>
              </a:ext>
            </a:extLst>
          </p:cNvPr>
          <p:cNvSpPr txBox="1"/>
          <p:nvPr/>
        </p:nvSpPr>
        <p:spPr>
          <a:xfrm rot="16200000">
            <a:off x="-1552306" y="2760043"/>
            <a:ext cx="5599610" cy="1446550"/>
          </a:xfrm>
          <a:prstGeom prst="rect">
            <a:avLst/>
          </a:prstGeom>
          <a:noFill/>
        </p:spPr>
        <p:txBody>
          <a:bodyPr wrap="none" rtlCol="0">
            <a:spAutoFit/>
          </a:bodyPr>
          <a:lstStyle/>
          <a:p>
            <a:r>
              <a:rPr lang="es-ES" sz="8800" b="1" dirty="0">
                <a:solidFill>
                  <a:schemeClr val="bg1">
                    <a:lumMod val="85000"/>
                  </a:schemeClr>
                </a:solidFill>
                <a:latin typeface="Helvetica" pitchFamily="2" charset="0"/>
              </a:rPr>
              <a:t>contenido</a:t>
            </a:r>
            <a:endParaRPr lang="en-US" sz="8800" b="1" dirty="0">
              <a:solidFill>
                <a:schemeClr val="bg1">
                  <a:lumMod val="85000"/>
                </a:schemeClr>
              </a:solidFill>
              <a:latin typeface="Helvetica" pitchFamily="2" charset="0"/>
            </a:endParaRPr>
          </a:p>
        </p:txBody>
      </p:sp>
      <p:grpSp>
        <p:nvGrpSpPr>
          <p:cNvPr id="4" name="Group 3">
            <a:extLst>
              <a:ext uri="{FF2B5EF4-FFF2-40B4-BE49-F238E27FC236}">
                <a16:creationId xmlns:a16="http://schemas.microsoft.com/office/drawing/2014/main" id="{356232F4-70C8-C517-6AFF-BE83D525DAAD}"/>
              </a:ext>
            </a:extLst>
          </p:cNvPr>
          <p:cNvGrpSpPr/>
          <p:nvPr/>
        </p:nvGrpSpPr>
        <p:grpSpPr>
          <a:xfrm>
            <a:off x="1955128" y="2672054"/>
            <a:ext cx="4629752" cy="1015663"/>
            <a:chOff x="924025" y="1526961"/>
            <a:chExt cx="4629752" cy="1015663"/>
          </a:xfrm>
        </p:grpSpPr>
        <p:sp>
          <p:nvSpPr>
            <p:cNvPr id="15" name="Rectangle 14">
              <a:extLst>
                <a:ext uri="{FF2B5EF4-FFF2-40B4-BE49-F238E27FC236}">
                  <a16:creationId xmlns:a16="http://schemas.microsoft.com/office/drawing/2014/main" id="{7239BAF7-6461-3460-7124-CC87D48DB413}"/>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E7F899-F28C-C7A1-9A5F-C51ECC1A2501}"/>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17" name="TextBox 16">
              <a:extLst>
                <a:ext uri="{FF2B5EF4-FFF2-40B4-BE49-F238E27FC236}">
                  <a16:creationId xmlns:a16="http://schemas.microsoft.com/office/drawing/2014/main" id="{2AF805C7-CBE8-E255-68DF-C6DE8386ADAF}"/>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18" name="Rectangle 17">
              <a:extLst>
                <a:ext uri="{FF2B5EF4-FFF2-40B4-BE49-F238E27FC236}">
                  <a16:creationId xmlns:a16="http://schemas.microsoft.com/office/drawing/2014/main" id="{D45F683C-083B-4EAA-D3C1-1A378724E7E2}"/>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128E89F-E5A0-B939-5EBB-4F1A37FD8B52}"/>
              </a:ext>
            </a:extLst>
          </p:cNvPr>
          <p:cNvGrpSpPr/>
          <p:nvPr/>
        </p:nvGrpSpPr>
        <p:grpSpPr>
          <a:xfrm>
            <a:off x="1955128" y="3561599"/>
            <a:ext cx="4629752" cy="1015663"/>
            <a:chOff x="924025" y="1526961"/>
            <a:chExt cx="4629752" cy="1015663"/>
          </a:xfrm>
        </p:grpSpPr>
        <p:sp>
          <p:nvSpPr>
            <p:cNvPr id="20" name="Rectangle 19">
              <a:extLst>
                <a:ext uri="{FF2B5EF4-FFF2-40B4-BE49-F238E27FC236}">
                  <a16:creationId xmlns:a16="http://schemas.microsoft.com/office/drawing/2014/main" id="{53DD428E-2B36-BEF9-5D64-F43F2B5FCFAE}"/>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1EBD91-0CD9-10A4-75E7-CB75D7B7D977}"/>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22" name="TextBox 21">
              <a:extLst>
                <a:ext uri="{FF2B5EF4-FFF2-40B4-BE49-F238E27FC236}">
                  <a16:creationId xmlns:a16="http://schemas.microsoft.com/office/drawing/2014/main" id="{F1D0630B-0B0F-7C88-7C30-8C1FFFA75754}"/>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23" name="Rectangle 22">
              <a:extLst>
                <a:ext uri="{FF2B5EF4-FFF2-40B4-BE49-F238E27FC236}">
                  <a16:creationId xmlns:a16="http://schemas.microsoft.com/office/drawing/2014/main" id="{58B17AA6-2A3D-F74D-3001-D04EC4218E54}"/>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408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983-D187-5021-011D-340D9A646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11</a:t>
            </a:fld>
            <a:endParaRPr lang="es-PE"/>
          </a:p>
        </p:txBody>
      </p:sp>
      <p:grpSp>
        <p:nvGrpSpPr>
          <p:cNvPr id="10" name="Group 9">
            <a:extLst>
              <a:ext uri="{FF2B5EF4-FFF2-40B4-BE49-F238E27FC236}">
                <a16:creationId xmlns:a16="http://schemas.microsoft.com/office/drawing/2014/main" id="{4C62550A-9487-0FB4-AEF5-18BF59D1D1BB}"/>
              </a:ext>
            </a:extLst>
          </p:cNvPr>
          <p:cNvGrpSpPr/>
          <p:nvPr/>
        </p:nvGrpSpPr>
        <p:grpSpPr>
          <a:xfrm>
            <a:off x="1955128" y="1782509"/>
            <a:ext cx="4629752" cy="1015663"/>
            <a:chOff x="924025" y="1526961"/>
            <a:chExt cx="4629752" cy="1015663"/>
          </a:xfrm>
        </p:grpSpPr>
        <p:sp>
          <p:nvSpPr>
            <p:cNvPr id="11" name="Rectangle 10">
              <a:extLst>
                <a:ext uri="{FF2B5EF4-FFF2-40B4-BE49-F238E27FC236}">
                  <a16:creationId xmlns:a16="http://schemas.microsoft.com/office/drawing/2014/main" id="{89EE3C4A-25E0-0661-5719-DFD8A408196E}"/>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03E694-3539-B74F-A7F9-A90BF4FC7172}"/>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D0BD6589-A9C6-D2FD-D50D-C5AAC8113E8A}"/>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4" name="Rectangle 13">
              <a:extLst>
                <a:ext uri="{FF2B5EF4-FFF2-40B4-BE49-F238E27FC236}">
                  <a16:creationId xmlns:a16="http://schemas.microsoft.com/office/drawing/2014/main" id="{FE0265B7-9BAF-D770-6E56-5AE1A9C41973}"/>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B32F08B-E599-8764-EE5E-B3C48CE274CF}"/>
              </a:ext>
            </a:extLst>
          </p:cNvPr>
          <p:cNvSpPr txBox="1"/>
          <p:nvPr/>
        </p:nvSpPr>
        <p:spPr>
          <a:xfrm rot="16200000">
            <a:off x="-1552306" y="2760043"/>
            <a:ext cx="5599610" cy="1446550"/>
          </a:xfrm>
          <a:prstGeom prst="rect">
            <a:avLst/>
          </a:prstGeom>
          <a:noFill/>
        </p:spPr>
        <p:txBody>
          <a:bodyPr wrap="none" rtlCol="0">
            <a:spAutoFit/>
          </a:bodyPr>
          <a:lstStyle/>
          <a:p>
            <a:r>
              <a:rPr lang="es-ES" sz="8800" b="1" dirty="0">
                <a:solidFill>
                  <a:schemeClr val="bg1">
                    <a:lumMod val="85000"/>
                  </a:schemeClr>
                </a:solidFill>
                <a:latin typeface="Helvetica" pitchFamily="2" charset="0"/>
              </a:rPr>
              <a:t>contenido</a:t>
            </a:r>
            <a:endParaRPr lang="en-US" sz="8800" b="1" dirty="0">
              <a:solidFill>
                <a:schemeClr val="bg1">
                  <a:lumMod val="85000"/>
                </a:schemeClr>
              </a:solidFill>
              <a:latin typeface="Helvetica" pitchFamily="2" charset="0"/>
            </a:endParaRPr>
          </a:p>
        </p:txBody>
      </p:sp>
      <p:grpSp>
        <p:nvGrpSpPr>
          <p:cNvPr id="4" name="Group 3">
            <a:extLst>
              <a:ext uri="{FF2B5EF4-FFF2-40B4-BE49-F238E27FC236}">
                <a16:creationId xmlns:a16="http://schemas.microsoft.com/office/drawing/2014/main" id="{356232F4-70C8-C517-6AFF-BE83D525DAAD}"/>
              </a:ext>
            </a:extLst>
          </p:cNvPr>
          <p:cNvGrpSpPr/>
          <p:nvPr/>
        </p:nvGrpSpPr>
        <p:grpSpPr>
          <a:xfrm>
            <a:off x="1955128" y="2672054"/>
            <a:ext cx="4629752" cy="1015663"/>
            <a:chOff x="924025" y="1526961"/>
            <a:chExt cx="4629752" cy="1015663"/>
          </a:xfrm>
        </p:grpSpPr>
        <p:sp>
          <p:nvSpPr>
            <p:cNvPr id="15" name="Rectangle 14">
              <a:extLst>
                <a:ext uri="{FF2B5EF4-FFF2-40B4-BE49-F238E27FC236}">
                  <a16:creationId xmlns:a16="http://schemas.microsoft.com/office/drawing/2014/main" id="{7239BAF7-6461-3460-7124-CC87D48DB413}"/>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E7F899-F28C-C7A1-9A5F-C51ECC1A2501}"/>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17" name="TextBox 16">
              <a:extLst>
                <a:ext uri="{FF2B5EF4-FFF2-40B4-BE49-F238E27FC236}">
                  <a16:creationId xmlns:a16="http://schemas.microsoft.com/office/drawing/2014/main" id="{2AF805C7-CBE8-E255-68DF-C6DE8386ADAF}"/>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18" name="Rectangle 17">
              <a:extLst>
                <a:ext uri="{FF2B5EF4-FFF2-40B4-BE49-F238E27FC236}">
                  <a16:creationId xmlns:a16="http://schemas.microsoft.com/office/drawing/2014/main" id="{D45F683C-083B-4EAA-D3C1-1A378724E7E2}"/>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128E89F-E5A0-B939-5EBB-4F1A37FD8B52}"/>
              </a:ext>
            </a:extLst>
          </p:cNvPr>
          <p:cNvGrpSpPr/>
          <p:nvPr/>
        </p:nvGrpSpPr>
        <p:grpSpPr>
          <a:xfrm>
            <a:off x="1955128" y="3561599"/>
            <a:ext cx="4629752" cy="1015663"/>
            <a:chOff x="924025" y="1526961"/>
            <a:chExt cx="4629752" cy="1015663"/>
          </a:xfrm>
        </p:grpSpPr>
        <p:sp>
          <p:nvSpPr>
            <p:cNvPr id="20" name="Rectangle 19">
              <a:extLst>
                <a:ext uri="{FF2B5EF4-FFF2-40B4-BE49-F238E27FC236}">
                  <a16:creationId xmlns:a16="http://schemas.microsoft.com/office/drawing/2014/main" id="{53DD428E-2B36-BEF9-5D64-F43F2B5FCFAE}"/>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1EBD91-0CD9-10A4-75E7-CB75D7B7D977}"/>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22" name="TextBox 21">
              <a:extLst>
                <a:ext uri="{FF2B5EF4-FFF2-40B4-BE49-F238E27FC236}">
                  <a16:creationId xmlns:a16="http://schemas.microsoft.com/office/drawing/2014/main" id="{F1D0630B-0B0F-7C88-7C30-8C1FFFA75754}"/>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23" name="Rectangle 22">
              <a:extLst>
                <a:ext uri="{FF2B5EF4-FFF2-40B4-BE49-F238E27FC236}">
                  <a16:creationId xmlns:a16="http://schemas.microsoft.com/office/drawing/2014/main" id="{58B17AA6-2A3D-F74D-3001-D04EC4218E54}"/>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45247CA5-A0E6-5FEE-D972-64B7FAA0BBEF}"/>
              </a:ext>
            </a:extLst>
          </p:cNvPr>
          <p:cNvSpPr/>
          <p:nvPr/>
        </p:nvSpPr>
        <p:spPr>
          <a:xfrm>
            <a:off x="1801640" y="683513"/>
            <a:ext cx="9678154" cy="55996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D8EC2C4-D534-A87E-5305-9BD92B9838D9}"/>
              </a:ext>
            </a:extLst>
          </p:cNvPr>
          <p:cNvGrpSpPr/>
          <p:nvPr/>
        </p:nvGrpSpPr>
        <p:grpSpPr>
          <a:xfrm>
            <a:off x="1955128" y="892964"/>
            <a:ext cx="4629752" cy="1015663"/>
            <a:chOff x="924025" y="1526961"/>
            <a:chExt cx="4629752" cy="1015663"/>
          </a:xfrm>
        </p:grpSpPr>
        <p:sp>
          <p:nvSpPr>
            <p:cNvPr id="6" name="Rectangle 5">
              <a:extLst>
                <a:ext uri="{FF2B5EF4-FFF2-40B4-BE49-F238E27FC236}">
                  <a16:creationId xmlns:a16="http://schemas.microsoft.com/office/drawing/2014/main" id="{AFE41E11-2903-D4AD-BABB-046EDBE4AABD}"/>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12F7A-F286-0B30-D30E-E9A916CC839B}"/>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7" name="TextBox 6">
              <a:extLst>
                <a:ext uri="{FF2B5EF4-FFF2-40B4-BE49-F238E27FC236}">
                  <a16:creationId xmlns:a16="http://schemas.microsoft.com/office/drawing/2014/main" id="{93EEA1CE-79B2-915B-2C77-2F1212A1BF67}"/>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8" name="Rectangle 7">
              <a:extLst>
                <a:ext uri="{FF2B5EF4-FFF2-40B4-BE49-F238E27FC236}">
                  <a16:creationId xmlns:a16="http://schemas.microsoft.com/office/drawing/2014/main" id="{830C6426-CF18-244B-D9EC-4576E393467C}"/>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518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E7F402-2510-79E5-8EBB-D4FCCC358A4E}"/>
              </a:ext>
            </a:extLst>
          </p:cNvPr>
          <p:cNvGrpSpPr/>
          <p:nvPr/>
        </p:nvGrpSpPr>
        <p:grpSpPr>
          <a:xfrm>
            <a:off x="846912" y="-39920"/>
            <a:ext cx="4629752" cy="1015663"/>
            <a:chOff x="924025" y="1526961"/>
            <a:chExt cx="4629752" cy="1015663"/>
          </a:xfrm>
        </p:grpSpPr>
        <p:sp>
          <p:nvSpPr>
            <p:cNvPr id="10" name="Rectangle 9">
              <a:extLst>
                <a:ext uri="{FF2B5EF4-FFF2-40B4-BE49-F238E27FC236}">
                  <a16:creationId xmlns:a16="http://schemas.microsoft.com/office/drawing/2014/main" id="{55E39CE9-DC9F-215B-F45A-DFF848F3E700}"/>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9CB6E74-BFD1-2ECD-D661-78A2BA544AEC}"/>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12" name="TextBox 11">
              <a:extLst>
                <a:ext uri="{FF2B5EF4-FFF2-40B4-BE49-F238E27FC236}">
                  <a16:creationId xmlns:a16="http://schemas.microsoft.com/office/drawing/2014/main" id="{911BA8A2-27E2-6EF9-2C67-70F94CA768A6}"/>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13" name="Rectangle 12">
              <a:extLst>
                <a:ext uri="{FF2B5EF4-FFF2-40B4-BE49-F238E27FC236}">
                  <a16:creationId xmlns:a16="http://schemas.microsoft.com/office/drawing/2014/main" id="{E4DFA671-2DC5-84BD-D8E7-8B8B354054A7}"/>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64A96E-FE1F-DD8B-F02B-3F2A1FB1D0B6}"/>
              </a:ext>
            </a:extLst>
          </p:cNvPr>
          <p:cNvSpPr>
            <a:spLocks noGrp="1"/>
          </p:cNvSpPr>
          <p:nvPr>
            <p:ph type="title"/>
          </p:nvPr>
        </p:nvSpPr>
        <p:spPr/>
        <p:txBody>
          <a:bodyPr/>
          <a:lstStyle/>
          <a:p>
            <a:r>
              <a:rPr lang="es-ES" dirty="0"/>
              <a:t>Condicional simple y doble</a:t>
            </a:r>
            <a:endParaRPr lang="en-US" dirty="0"/>
          </a:p>
        </p:txBody>
      </p:sp>
      <p:sp>
        <p:nvSpPr>
          <p:cNvPr id="3" name="Slide Number Placeholder 2">
            <a:extLst>
              <a:ext uri="{FF2B5EF4-FFF2-40B4-BE49-F238E27FC236}">
                <a16:creationId xmlns:a16="http://schemas.microsoft.com/office/drawing/2014/main" id="{15E6D38B-89CE-4804-188C-6F68B0C16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12</a:t>
            </a:fld>
            <a:endParaRPr lang="es-PE" dirty="0"/>
          </a:p>
        </p:txBody>
      </p:sp>
      <p:grpSp>
        <p:nvGrpSpPr>
          <p:cNvPr id="4" name="Group 3">
            <a:extLst>
              <a:ext uri="{FF2B5EF4-FFF2-40B4-BE49-F238E27FC236}">
                <a16:creationId xmlns:a16="http://schemas.microsoft.com/office/drawing/2014/main" id="{0AE2FEB0-138E-DF0E-BB0E-158AE18AC61B}"/>
              </a:ext>
            </a:extLst>
          </p:cNvPr>
          <p:cNvGrpSpPr/>
          <p:nvPr/>
        </p:nvGrpSpPr>
        <p:grpSpPr>
          <a:xfrm>
            <a:off x="420532" y="1761085"/>
            <a:ext cx="5434821" cy="4626738"/>
            <a:chOff x="6471204" y="1515448"/>
            <a:chExt cx="5434821" cy="4626738"/>
          </a:xfrm>
        </p:grpSpPr>
        <p:sp>
          <p:nvSpPr>
            <p:cNvPr id="5" name="Arrow: Down 4">
              <a:extLst>
                <a:ext uri="{FF2B5EF4-FFF2-40B4-BE49-F238E27FC236}">
                  <a16:creationId xmlns:a16="http://schemas.microsoft.com/office/drawing/2014/main" id="{318EC27D-8CCB-2873-D631-9B780170E359}"/>
                </a:ext>
              </a:extLst>
            </p:cNvPr>
            <p:cNvSpPr/>
            <p:nvPr/>
          </p:nvSpPr>
          <p:spPr>
            <a:xfrm>
              <a:off x="7878618" y="1515448"/>
              <a:ext cx="221670" cy="1037434"/>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 5">
              <a:extLst>
                <a:ext uri="{FF2B5EF4-FFF2-40B4-BE49-F238E27FC236}">
                  <a16:creationId xmlns:a16="http://schemas.microsoft.com/office/drawing/2014/main" id="{CA5F8F5D-D5D9-9A3D-793F-5103843ECA76}"/>
                </a:ext>
              </a:extLst>
            </p:cNvPr>
            <p:cNvSpPr/>
            <p:nvPr/>
          </p:nvSpPr>
          <p:spPr>
            <a:xfrm rot="5400000">
              <a:off x="9168965" y="2810706"/>
              <a:ext cx="716900" cy="1708727"/>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Bent 6">
              <a:extLst>
                <a:ext uri="{FF2B5EF4-FFF2-40B4-BE49-F238E27FC236}">
                  <a16:creationId xmlns:a16="http://schemas.microsoft.com/office/drawing/2014/main" id="{FC224307-4548-15EA-DD99-C765FC0CC630}"/>
                </a:ext>
              </a:extLst>
            </p:cNvPr>
            <p:cNvSpPr/>
            <p:nvPr/>
          </p:nvSpPr>
          <p:spPr>
            <a:xfrm rot="5400000" flipV="1">
              <a:off x="8014331" y="5197241"/>
              <a:ext cx="799997" cy="1089894"/>
            </a:xfrm>
            <a:prstGeom prst="bentArrow">
              <a:avLst>
                <a:gd name="adj1" fmla="val 11650"/>
                <a:gd name="adj2" fmla="val 15048"/>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E9C91CD7-EA8C-D53C-3A4C-819C48DAB90C}"/>
                </a:ext>
              </a:extLst>
            </p:cNvPr>
            <p:cNvSpPr/>
            <p:nvPr/>
          </p:nvSpPr>
          <p:spPr>
            <a:xfrm flipH="1">
              <a:off x="7943272" y="4038965"/>
              <a:ext cx="92362" cy="1859756"/>
            </a:xfrm>
            <a:prstGeom prst="rect">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ECFB456-4508-166E-631A-318D5F806EAF}"/>
                </a:ext>
              </a:extLst>
            </p:cNvPr>
            <p:cNvSpPr/>
            <p:nvPr/>
          </p:nvSpPr>
          <p:spPr>
            <a:xfrm rot="18900000">
              <a:off x="7421172" y="2775175"/>
              <a:ext cx="1136562" cy="1136562"/>
            </a:xfrm>
            <a:prstGeom prst="roundRect">
              <a:avLst>
                <a:gd name="adj" fmla="val 6071"/>
              </a:avLst>
            </a:prstGeom>
            <a:solidFill>
              <a:srgbClr val="92D050"/>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8D39FA-4A9D-9ECD-8353-8AD81BE05F7C}"/>
                </a:ext>
              </a:extLst>
            </p:cNvPr>
            <p:cNvSpPr txBox="1"/>
            <p:nvPr/>
          </p:nvSpPr>
          <p:spPr>
            <a:xfrm>
              <a:off x="7409306" y="3134151"/>
              <a:ext cx="1159293" cy="369332"/>
            </a:xfrm>
            <a:prstGeom prst="rect">
              <a:avLst/>
            </a:prstGeom>
            <a:noFill/>
            <a:effectLst>
              <a:glow rad="63500">
                <a:schemeClr val="accent3">
                  <a:satMod val="175000"/>
                  <a:alpha val="40000"/>
                </a:schemeClr>
              </a:glow>
            </a:effectLst>
          </p:spPr>
          <p:txBody>
            <a:bodyPr wrap="none" rtlCol="0">
              <a:spAutoFit/>
            </a:bodyPr>
            <a:lstStyle/>
            <a:p>
              <a:pPr algn="ctr"/>
              <a:r>
                <a:rPr lang="es-ES" sz="1800" dirty="0"/>
                <a:t>condición</a:t>
              </a:r>
              <a:endParaRPr lang="en-US" sz="1800" dirty="0"/>
            </a:p>
          </p:txBody>
        </p:sp>
        <p:sp>
          <p:nvSpPr>
            <p:cNvPr id="19" name="TextBox 18">
              <a:extLst>
                <a:ext uri="{FF2B5EF4-FFF2-40B4-BE49-F238E27FC236}">
                  <a16:creationId xmlns:a16="http://schemas.microsoft.com/office/drawing/2014/main" id="{B61E2505-568E-392F-4159-93E5CC844C65}"/>
                </a:ext>
              </a:extLst>
            </p:cNvPr>
            <p:cNvSpPr txBox="1"/>
            <p:nvPr/>
          </p:nvSpPr>
          <p:spPr>
            <a:xfrm>
              <a:off x="10381779" y="3213719"/>
              <a:ext cx="1524246" cy="646331"/>
            </a:xfrm>
            <a:prstGeom prst="rect">
              <a:avLst/>
            </a:prstGeom>
            <a:noFill/>
          </p:spPr>
          <p:txBody>
            <a:bodyPr wrap="square" rtlCol="0">
              <a:spAutoFit/>
            </a:bodyPr>
            <a:lstStyle/>
            <a:p>
              <a:r>
                <a:rPr lang="es-ES" sz="1800" dirty="0">
                  <a:solidFill>
                    <a:schemeClr val="bg1">
                      <a:lumMod val="50000"/>
                    </a:schemeClr>
                  </a:solidFill>
                </a:rPr>
                <a:t>La condición es</a:t>
              </a:r>
              <a:r>
                <a:rPr lang="es-ES" sz="1800" dirty="0"/>
                <a:t> </a:t>
              </a:r>
              <a:r>
                <a:rPr lang="es-ES" sz="1800" dirty="0">
                  <a:solidFill>
                    <a:srgbClr val="92D050"/>
                  </a:solidFill>
                </a:rPr>
                <a:t>true</a:t>
              </a:r>
              <a:endParaRPr lang="en-US" sz="1800" dirty="0">
                <a:solidFill>
                  <a:srgbClr val="92D050"/>
                </a:solidFill>
              </a:endParaRPr>
            </a:p>
          </p:txBody>
        </p:sp>
        <p:sp>
          <p:nvSpPr>
            <p:cNvPr id="20" name="TextBox 19">
              <a:extLst>
                <a:ext uri="{FF2B5EF4-FFF2-40B4-BE49-F238E27FC236}">
                  <a16:creationId xmlns:a16="http://schemas.microsoft.com/office/drawing/2014/main" id="{D7B3567E-A250-25DE-9D60-E47CB3C11C52}"/>
                </a:ext>
              </a:extLst>
            </p:cNvPr>
            <p:cNvSpPr txBox="1"/>
            <p:nvPr/>
          </p:nvSpPr>
          <p:spPr>
            <a:xfrm>
              <a:off x="6471204" y="4359443"/>
              <a:ext cx="1472068" cy="646331"/>
            </a:xfrm>
            <a:prstGeom prst="rect">
              <a:avLst/>
            </a:prstGeom>
            <a:noFill/>
          </p:spPr>
          <p:txBody>
            <a:bodyPr wrap="square" rtlCol="0">
              <a:spAutoFit/>
            </a:bodyPr>
            <a:lstStyle/>
            <a:p>
              <a:pPr algn="r"/>
              <a:r>
                <a:rPr lang="es-ES" sz="1800" dirty="0">
                  <a:solidFill>
                    <a:schemeClr val="bg1">
                      <a:lumMod val="50000"/>
                    </a:schemeClr>
                  </a:solidFill>
                </a:rPr>
                <a:t>La condición es </a:t>
              </a:r>
              <a:r>
                <a:rPr lang="es-ES" sz="1800" dirty="0">
                  <a:solidFill>
                    <a:srgbClr val="C00000"/>
                  </a:solidFill>
                </a:rPr>
                <a:t>false</a:t>
              </a:r>
              <a:endParaRPr lang="en-US" sz="1800" dirty="0">
                <a:solidFill>
                  <a:srgbClr val="C00000"/>
                </a:solidFill>
              </a:endParaRPr>
            </a:p>
          </p:txBody>
        </p:sp>
        <p:sp>
          <p:nvSpPr>
            <p:cNvPr id="21" name="Arrow: Bent 20">
              <a:extLst>
                <a:ext uri="{FF2B5EF4-FFF2-40B4-BE49-F238E27FC236}">
                  <a16:creationId xmlns:a16="http://schemas.microsoft.com/office/drawing/2014/main" id="{1597EBC8-447E-72E5-71B9-AE19FA23FFFA}"/>
                </a:ext>
              </a:extLst>
            </p:cNvPr>
            <p:cNvSpPr/>
            <p:nvPr/>
          </p:nvSpPr>
          <p:spPr>
            <a:xfrm rot="10800000">
              <a:off x="8793123" y="4734938"/>
              <a:ext cx="1487268" cy="798652"/>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Rounded Corners 15">
              <a:extLst>
                <a:ext uri="{FF2B5EF4-FFF2-40B4-BE49-F238E27FC236}">
                  <a16:creationId xmlns:a16="http://schemas.microsoft.com/office/drawing/2014/main" id="{6FEDD712-06C5-A691-8F7C-59E797EFE88A}"/>
                </a:ext>
              </a:extLst>
            </p:cNvPr>
            <p:cNvSpPr/>
            <p:nvPr/>
          </p:nvSpPr>
          <p:spPr>
            <a:xfrm>
              <a:off x="8950039" y="4033044"/>
              <a:ext cx="2613891" cy="785528"/>
            </a:xfrm>
            <a:prstGeom prst="roundRect">
              <a:avLst/>
            </a:prstGeom>
            <a:solidFill>
              <a:schemeClr val="accent4"/>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B0E7C4A-1AD5-D6DE-0C2D-067BA80D964C}"/>
                </a:ext>
              </a:extLst>
            </p:cNvPr>
            <p:cNvSpPr txBox="1"/>
            <p:nvPr/>
          </p:nvSpPr>
          <p:spPr>
            <a:xfrm>
              <a:off x="9190449" y="4231594"/>
              <a:ext cx="2082621" cy="369332"/>
            </a:xfrm>
            <a:prstGeom prst="rect">
              <a:avLst/>
            </a:prstGeom>
            <a:noFill/>
            <a:effectLst>
              <a:glow rad="63500">
                <a:schemeClr val="accent3">
                  <a:satMod val="175000"/>
                  <a:alpha val="40000"/>
                </a:schemeClr>
              </a:glow>
            </a:effectLst>
          </p:spPr>
          <p:txBody>
            <a:bodyPr wrap="none" rtlCol="0">
              <a:spAutoFit/>
            </a:bodyPr>
            <a:lstStyle/>
            <a:p>
              <a:pPr algn="ctr"/>
              <a:r>
                <a:rPr lang="es-ES" sz="1800" dirty="0"/>
                <a:t>código condicional</a:t>
              </a:r>
              <a:endParaRPr lang="en-US" sz="1800" dirty="0"/>
            </a:p>
          </p:txBody>
        </p:sp>
      </p:grpSp>
      <p:grpSp>
        <p:nvGrpSpPr>
          <p:cNvPr id="22" name="Group 21">
            <a:extLst>
              <a:ext uri="{FF2B5EF4-FFF2-40B4-BE49-F238E27FC236}">
                <a16:creationId xmlns:a16="http://schemas.microsoft.com/office/drawing/2014/main" id="{0AECF321-33E7-DD8E-3486-E4CCFEF36C80}"/>
              </a:ext>
            </a:extLst>
          </p:cNvPr>
          <p:cNvGrpSpPr/>
          <p:nvPr/>
        </p:nvGrpSpPr>
        <p:grpSpPr>
          <a:xfrm>
            <a:off x="6183880" y="1753070"/>
            <a:ext cx="5412739" cy="4705234"/>
            <a:chOff x="5826004" y="1018336"/>
            <a:chExt cx="5412739" cy="4705234"/>
          </a:xfrm>
        </p:grpSpPr>
        <p:sp>
          <p:nvSpPr>
            <p:cNvPr id="23" name="Arrow: Down 22">
              <a:extLst>
                <a:ext uri="{FF2B5EF4-FFF2-40B4-BE49-F238E27FC236}">
                  <a16:creationId xmlns:a16="http://schemas.microsoft.com/office/drawing/2014/main" id="{20D05FD3-E26A-80D0-9504-9D64E5F6B280}"/>
                </a:ext>
              </a:extLst>
            </p:cNvPr>
            <p:cNvSpPr/>
            <p:nvPr/>
          </p:nvSpPr>
          <p:spPr>
            <a:xfrm>
              <a:off x="8414004" y="1018336"/>
              <a:ext cx="221670" cy="1037434"/>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Bent 23">
              <a:extLst>
                <a:ext uri="{FF2B5EF4-FFF2-40B4-BE49-F238E27FC236}">
                  <a16:creationId xmlns:a16="http://schemas.microsoft.com/office/drawing/2014/main" id="{B5D77F89-B545-AC57-951E-D8F68A00E915}"/>
                </a:ext>
              </a:extLst>
            </p:cNvPr>
            <p:cNvSpPr/>
            <p:nvPr/>
          </p:nvSpPr>
          <p:spPr>
            <a:xfrm rot="5400000">
              <a:off x="9429635" y="2588311"/>
              <a:ext cx="716900" cy="1159294"/>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13690E78-0661-6FC0-47C5-1C777FEBC03B}"/>
                </a:ext>
              </a:extLst>
            </p:cNvPr>
            <p:cNvGrpSpPr/>
            <p:nvPr/>
          </p:nvGrpSpPr>
          <p:grpSpPr>
            <a:xfrm>
              <a:off x="8366151" y="4299556"/>
              <a:ext cx="1971090" cy="1418670"/>
              <a:chOff x="8515027" y="4299556"/>
              <a:chExt cx="1822213" cy="1418670"/>
            </a:xfrm>
          </p:grpSpPr>
          <p:sp>
            <p:nvSpPr>
              <p:cNvPr id="40" name="Arrow: Bent 39">
                <a:extLst>
                  <a:ext uri="{FF2B5EF4-FFF2-40B4-BE49-F238E27FC236}">
                    <a16:creationId xmlns:a16="http://schemas.microsoft.com/office/drawing/2014/main" id="{9690D44B-F778-CF89-3A60-287EDD036AAE}"/>
                  </a:ext>
                </a:extLst>
              </p:cNvPr>
              <p:cNvSpPr/>
              <p:nvPr/>
            </p:nvSpPr>
            <p:spPr>
              <a:xfrm rot="5400000" flipV="1">
                <a:off x="8659975" y="4773281"/>
                <a:ext cx="799997" cy="1089894"/>
              </a:xfrm>
              <a:prstGeom prst="bentArrow">
                <a:avLst>
                  <a:gd name="adj1" fmla="val 11650"/>
                  <a:gd name="adj2" fmla="val 15048"/>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0FC7D9E1-3DA1-150D-0AB3-6C2AA71A0FB7}"/>
                  </a:ext>
                </a:extLst>
              </p:cNvPr>
              <p:cNvSpPr/>
              <p:nvPr/>
            </p:nvSpPr>
            <p:spPr>
              <a:xfrm rot="10800000">
                <a:off x="9328509" y="4299556"/>
                <a:ext cx="1008731" cy="798652"/>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a:extLst>
                <a:ext uri="{FF2B5EF4-FFF2-40B4-BE49-F238E27FC236}">
                  <a16:creationId xmlns:a16="http://schemas.microsoft.com/office/drawing/2014/main" id="{DD356AD6-877A-C49B-FB63-BBA4AE616024}"/>
                </a:ext>
              </a:extLst>
            </p:cNvPr>
            <p:cNvSpPr txBox="1"/>
            <p:nvPr/>
          </p:nvSpPr>
          <p:spPr>
            <a:xfrm>
              <a:off x="6456513" y="2080444"/>
              <a:ext cx="1524246" cy="646331"/>
            </a:xfrm>
            <a:prstGeom prst="rect">
              <a:avLst/>
            </a:prstGeom>
            <a:noFill/>
          </p:spPr>
          <p:txBody>
            <a:bodyPr wrap="square" rtlCol="0">
              <a:spAutoFit/>
            </a:bodyPr>
            <a:lstStyle/>
            <a:p>
              <a:pPr algn="ctr"/>
              <a:r>
                <a:rPr lang="es-ES" sz="1800" dirty="0">
                  <a:solidFill>
                    <a:schemeClr val="bg1">
                      <a:lumMod val="50000"/>
                    </a:schemeClr>
                  </a:solidFill>
                </a:rPr>
                <a:t>La condición es</a:t>
              </a:r>
              <a:r>
                <a:rPr lang="es-ES" sz="1800" dirty="0"/>
                <a:t> </a:t>
              </a:r>
              <a:r>
                <a:rPr lang="es-ES" sz="1800" dirty="0">
                  <a:solidFill>
                    <a:srgbClr val="92D050"/>
                  </a:solidFill>
                </a:rPr>
                <a:t>true</a:t>
              </a:r>
              <a:endParaRPr lang="en-US" sz="1800" dirty="0">
                <a:solidFill>
                  <a:srgbClr val="92D050"/>
                </a:solidFill>
              </a:endParaRPr>
            </a:p>
          </p:txBody>
        </p:sp>
        <p:sp>
          <p:nvSpPr>
            <p:cNvPr id="27" name="TextBox 26">
              <a:extLst>
                <a:ext uri="{FF2B5EF4-FFF2-40B4-BE49-F238E27FC236}">
                  <a16:creationId xmlns:a16="http://schemas.microsoft.com/office/drawing/2014/main" id="{86FBF96D-2ED4-F608-8DF5-4E1493C4A586}"/>
                </a:ext>
              </a:extLst>
            </p:cNvPr>
            <p:cNvSpPr txBox="1"/>
            <p:nvPr/>
          </p:nvSpPr>
          <p:spPr>
            <a:xfrm>
              <a:off x="9052998" y="2080444"/>
              <a:ext cx="1472068" cy="646331"/>
            </a:xfrm>
            <a:prstGeom prst="rect">
              <a:avLst/>
            </a:prstGeom>
            <a:noFill/>
          </p:spPr>
          <p:txBody>
            <a:bodyPr wrap="square" rtlCol="0">
              <a:spAutoFit/>
            </a:bodyPr>
            <a:lstStyle/>
            <a:p>
              <a:pPr algn="ctr"/>
              <a:r>
                <a:rPr lang="es-ES" sz="1800" dirty="0">
                  <a:solidFill>
                    <a:schemeClr val="bg1">
                      <a:lumMod val="50000"/>
                    </a:schemeClr>
                  </a:solidFill>
                </a:rPr>
                <a:t>La condición es </a:t>
              </a:r>
              <a:r>
                <a:rPr lang="es-ES" sz="1800" dirty="0">
                  <a:solidFill>
                    <a:srgbClr val="C00000"/>
                  </a:solidFill>
                </a:rPr>
                <a:t>false</a:t>
              </a:r>
              <a:endParaRPr lang="en-US" sz="1800" dirty="0">
                <a:solidFill>
                  <a:srgbClr val="C00000"/>
                </a:solidFill>
              </a:endParaRPr>
            </a:p>
          </p:txBody>
        </p:sp>
        <p:sp>
          <p:nvSpPr>
            <p:cNvPr id="28" name="Arrow: Bent 27">
              <a:extLst>
                <a:ext uri="{FF2B5EF4-FFF2-40B4-BE49-F238E27FC236}">
                  <a16:creationId xmlns:a16="http://schemas.microsoft.com/office/drawing/2014/main" id="{933D7C3D-A399-5AD8-881A-0EEA841F4121}"/>
                </a:ext>
              </a:extLst>
            </p:cNvPr>
            <p:cNvSpPr/>
            <p:nvPr/>
          </p:nvSpPr>
          <p:spPr>
            <a:xfrm rot="16200000" flipH="1">
              <a:off x="6818634" y="2588311"/>
              <a:ext cx="716900" cy="1159294"/>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19C0AAAD-2998-D9F6-047D-8608AF685BB6}"/>
                </a:ext>
              </a:extLst>
            </p:cNvPr>
            <p:cNvGrpSpPr/>
            <p:nvPr/>
          </p:nvGrpSpPr>
          <p:grpSpPr>
            <a:xfrm>
              <a:off x="7952728" y="2278063"/>
              <a:ext cx="1159293" cy="1136562"/>
              <a:chOff x="7952728" y="2278063"/>
              <a:chExt cx="1159293" cy="1136562"/>
            </a:xfrm>
          </p:grpSpPr>
          <p:sp>
            <p:nvSpPr>
              <p:cNvPr id="38" name="Rectangle: Rounded Corners 37">
                <a:extLst>
                  <a:ext uri="{FF2B5EF4-FFF2-40B4-BE49-F238E27FC236}">
                    <a16:creationId xmlns:a16="http://schemas.microsoft.com/office/drawing/2014/main" id="{7AF736C5-BEA9-5678-85CC-DA9E4D035906}"/>
                  </a:ext>
                </a:extLst>
              </p:cNvPr>
              <p:cNvSpPr/>
              <p:nvPr/>
            </p:nvSpPr>
            <p:spPr>
              <a:xfrm rot="18900000">
                <a:off x="7956558" y="2278063"/>
                <a:ext cx="1136562" cy="1136562"/>
              </a:xfrm>
              <a:prstGeom prst="roundRect">
                <a:avLst>
                  <a:gd name="adj" fmla="val 6071"/>
                </a:avLst>
              </a:prstGeom>
              <a:solidFill>
                <a:srgbClr val="92D050"/>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B97B85-9B47-AB75-EF36-644057CA880B}"/>
                  </a:ext>
                </a:extLst>
              </p:cNvPr>
              <p:cNvSpPr txBox="1"/>
              <p:nvPr/>
            </p:nvSpPr>
            <p:spPr>
              <a:xfrm>
                <a:off x="7952728" y="2633378"/>
                <a:ext cx="1159293" cy="369332"/>
              </a:xfrm>
              <a:prstGeom prst="rect">
                <a:avLst/>
              </a:prstGeom>
              <a:noFill/>
              <a:effectLst>
                <a:glow rad="63500">
                  <a:schemeClr val="accent3">
                    <a:satMod val="175000"/>
                    <a:alpha val="40000"/>
                  </a:schemeClr>
                </a:glow>
              </a:effectLst>
            </p:spPr>
            <p:txBody>
              <a:bodyPr wrap="none" rtlCol="0">
                <a:spAutoFit/>
              </a:bodyPr>
              <a:lstStyle/>
              <a:p>
                <a:pPr algn="ctr"/>
                <a:r>
                  <a:rPr lang="es-ES" sz="1800" dirty="0"/>
                  <a:t>condición</a:t>
                </a:r>
                <a:endParaRPr lang="en-US" sz="1800" dirty="0"/>
              </a:p>
            </p:txBody>
          </p:sp>
        </p:grpSp>
        <p:grpSp>
          <p:nvGrpSpPr>
            <p:cNvPr id="30" name="Group 29">
              <a:extLst>
                <a:ext uri="{FF2B5EF4-FFF2-40B4-BE49-F238E27FC236}">
                  <a16:creationId xmlns:a16="http://schemas.microsoft.com/office/drawing/2014/main" id="{5A197C07-DCCA-6ADB-E31C-0FD6FD68C67A}"/>
                </a:ext>
              </a:extLst>
            </p:cNvPr>
            <p:cNvGrpSpPr/>
            <p:nvPr/>
          </p:nvGrpSpPr>
          <p:grpSpPr>
            <a:xfrm flipH="1">
              <a:off x="6693727" y="4304900"/>
              <a:ext cx="1916872" cy="1418670"/>
              <a:chOff x="8515027" y="4299556"/>
              <a:chExt cx="1822213" cy="1418670"/>
            </a:xfrm>
          </p:grpSpPr>
          <p:sp>
            <p:nvSpPr>
              <p:cNvPr id="36" name="Arrow: Bent 35">
                <a:extLst>
                  <a:ext uri="{FF2B5EF4-FFF2-40B4-BE49-F238E27FC236}">
                    <a16:creationId xmlns:a16="http://schemas.microsoft.com/office/drawing/2014/main" id="{F68451BD-2870-1EA9-AB0D-D69A010EBD1C}"/>
                  </a:ext>
                </a:extLst>
              </p:cNvPr>
              <p:cNvSpPr/>
              <p:nvPr/>
            </p:nvSpPr>
            <p:spPr>
              <a:xfrm rot="5400000" flipV="1">
                <a:off x="8659975" y="4773281"/>
                <a:ext cx="799997" cy="1089894"/>
              </a:xfrm>
              <a:prstGeom prst="bentArrow">
                <a:avLst>
                  <a:gd name="adj1" fmla="val 11650"/>
                  <a:gd name="adj2" fmla="val 15048"/>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C762866A-52B5-995C-E28F-3D039620F624}"/>
                  </a:ext>
                </a:extLst>
              </p:cNvPr>
              <p:cNvSpPr/>
              <p:nvPr/>
            </p:nvSpPr>
            <p:spPr>
              <a:xfrm rot="10800000">
                <a:off x="9328509" y="4299556"/>
                <a:ext cx="1008731" cy="798652"/>
              </a:xfrm>
              <a:prstGeom prst="bentArrow">
                <a:avLst>
                  <a:gd name="adj1" fmla="val 12805"/>
                  <a:gd name="adj2" fmla="val 17357"/>
                  <a:gd name="adj3" fmla="val 23824"/>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852ADDB0-F9AD-5E3B-98DF-364DB96E35B6}"/>
                </a:ext>
              </a:extLst>
            </p:cNvPr>
            <p:cNvGrpSpPr/>
            <p:nvPr/>
          </p:nvGrpSpPr>
          <p:grpSpPr>
            <a:xfrm>
              <a:off x="5826004" y="3553701"/>
              <a:ext cx="5412739" cy="785528"/>
              <a:chOff x="5809572" y="4033044"/>
              <a:chExt cx="5412739" cy="785528"/>
            </a:xfrm>
          </p:grpSpPr>
          <p:sp>
            <p:nvSpPr>
              <p:cNvPr id="32" name="Rectangle: Rounded Corners 31">
                <a:extLst>
                  <a:ext uri="{FF2B5EF4-FFF2-40B4-BE49-F238E27FC236}">
                    <a16:creationId xmlns:a16="http://schemas.microsoft.com/office/drawing/2014/main" id="{2D02B759-5385-2684-D924-C93B192FE0EB}"/>
                  </a:ext>
                </a:extLst>
              </p:cNvPr>
              <p:cNvSpPr/>
              <p:nvPr/>
            </p:nvSpPr>
            <p:spPr>
              <a:xfrm>
                <a:off x="9291659" y="4033044"/>
                <a:ext cx="1930652" cy="785528"/>
              </a:xfrm>
              <a:prstGeom prst="roundRect">
                <a:avLst/>
              </a:prstGeom>
              <a:solidFill>
                <a:schemeClr val="accent4"/>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75FA2EF-9C95-3565-7B29-20F290F84ACB}"/>
                  </a:ext>
                </a:extLst>
              </p:cNvPr>
              <p:cNvSpPr txBox="1"/>
              <p:nvPr/>
            </p:nvSpPr>
            <p:spPr>
              <a:xfrm>
                <a:off x="9474363" y="4078176"/>
                <a:ext cx="1531188" cy="646331"/>
              </a:xfrm>
              <a:prstGeom prst="rect">
                <a:avLst/>
              </a:prstGeom>
              <a:noFill/>
              <a:effectLst>
                <a:glow rad="63500">
                  <a:schemeClr val="accent3">
                    <a:satMod val="175000"/>
                    <a:alpha val="40000"/>
                  </a:schemeClr>
                </a:glow>
              </a:effectLst>
            </p:spPr>
            <p:txBody>
              <a:bodyPr wrap="none" rtlCol="0">
                <a:spAutoFit/>
              </a:bodyPr>
              <a:lstStyle/>
              <a:p>
                <a:pPr algn="ctr"/>
                <a:r>
                  <a:rPr lang="es-ES" sz="1800" dirty="0"/>
                  <a:t>código </a:t>
                </a:r>
                <a:br>
                  <a:rPr lang="es-ES" sz="1800" dirty="0"/>
                </a:br>
                <a:r>
                  <a:rPr lang="es-ES" sz="1800" dirty="0"/>
                  <a:t>condicional 2</a:t>
                </a:r>
                <a:endParaRPr lang="en-US" sz="1800" dirty="0"/>
              </a:p>
            </p:txBody>
          </p:sp>
          <p:sp>
            <p:nvSpPr>
              <p:cNvPr id="34" name="Rectangle: Rounded Corners 33">
                <a:extLst>
                  <a:ext uri="{FF2B5EF4-FFF2-40B4-BE49-F238E27FC236}">
                    <a16:creationId xmlns:a16="http://schemas.microsoft.com/office/drawing/2014/main" id="{F9259821-5FE8-0E7C-8F5A-BAB4C4106004}"/>
                  </a:ext>
                </a:extLst>
              </p:cNvPr>
              <p:cNvSpPr/>
              <p:nvPr/>
            </p:nvSpPr>
            <p:spPr>
              <a:xfrm>
                <a:off x="5809572" y="4033044"/>
                <a:ext cx="1930652" cy="785528"/>
              </a:xfrm>
              <a:prstGeom prst="roundRect">
                <a:avLst/>
              </a:prstGeom>
              <a:solidFill>
                <a:srgbClr val="8E927B"/>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F7897CB-A253-9F18-9DAF-F31778CD7CA5}"/>
                  </a:ext>
                </a:extLst>
              </p:cNvPr>
              <p:cNvSpPr txBox="1"/>
              <p:nvPr/>
            </p:nvSpPr>
            <p:spPr>
              <a:xfrm>
                <a:off x="5965864" y="4102642"/>
                <a:ext cx="1531188" cy="646331"/>
              </a:xfrm>
              <a:prstGeom prst="rect">
                <a:avLst/>
              </a:prstGeom>
              <a:noFill/>
              <a:effectLst>
                <a:glow rad="63500">
                  <a:schemeClr val="accent3">
                    <a:satMod val="175000"/>
                    <a:alpha val="40000"/>
                  </a:schemeClr>
                </a:glow>
              </a:effectLst>
            </p:spPr>
            <p:txBody>
              <a:bodyPr wrap="none" rtlCol="0">
                <a:spAutoFit/>
              </a:bodyPr>
              <a:lstStyle/>
              <a:p>
                <a:pPr algn="ctr"/>
                <a:r>
                  <a:rPr lang="es-ES" sz="1800" dirty="0">
                    <a:solidFill>
                      <a:schemeClr val="bg1"/>
                    </a:solidFill>
                  </a:rPr>
                  <a:t>código </a:t>
                </a:r>
                <a:br>
                  <a:rPr lang="es-ES" sz="1800" dirty="0">
                    <a:solidFill>
                      <a:schemeClr val="bg1"/>
                    </a:solidFill>
                  </a:rPr>
                </a:br>
                <a:r>
                  <a:rPr lang="es-ES" sz="1800" dirty="0">
                    <a:solidFill>
                      <a:schemeClr val="bg1"/>
                    </a:solidFill>
                  </a:rPr>
                  <a:t>condicional 1</a:t>
                </a:r>
                <a:endParaRPr lang="en-US" sz="1800" dirty="0">
                  <a:solidFill>
                    <a:schemeClr val="bg1"/>
                  </a:solidFill>
                </a:endParaRPr>
              </a:p>
            </p:txBody>
          </p:sp>
        </p:grpSp>
      </p:grpSp>
      <p:sp>
        <p:nvSpPr>
          <p:cNvPr id="14" name="TextBox 13">
            <a:extLst>
              <a:ext uri="{FF2B5EF4-FFF2-40B4-BE49-F238E27FC236}">
                <a16:creationId xmlns:a16="http://schemas.microsoft.com/office/drawing/2014/main" id="{4A3620F7-0CE6-31A6-6E5F-48F132228713}"/>
              </a:ext>
            </a:extLst>
          </p:cNvPr>
          <p:cNvSpPr txBox="1"/>
          <p:nvPr/>
        </p:nvSpPr>
        <p:spPr>
          <a:xfrm>
            <a:off x="2781090" y="2056868"/>
            <a:ext cx="2732168" cy="646331"/>
          </a:xfrm>
          <a:prstGeom prst="rect">
            <a:avLst/>
          </a:prstGeom>
          <a:solidFill>
            <a:schemeClr val="bg1">
              <a:lumMod val="95000"/>
            </a:schemeClr>
          </a:solidFill>
        </p:spPr>
        <p:txBody>
          <a:bodyPr wrap="square" rtlCol="0">
            <a:spAutoFit/>
          </a:bodyPr>
          <a:lstStyle/>
          <a:p>
            <a:r>
              <a:rPr lang="es-ES" sz="1200" b="1" dirty="0" err="1">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if</a:t>
            </a:r>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 código condicional</a:t>
            </a:r>
          </a:p>
          <a:p>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p:txBody>
      </p:sp>
      <p:sp>
        <p:nvSpPr>
          <p:cNvPr id="42" name="TextBox 41">
            <a:extLst>
              <a:ext uri="{FF2B5EF4-FFF2-40B4-BE49-F238E27FC236}">
                <a16:creationId xmlns:a16="http://schemas.microsoft.com/office/drawing/2014/main" id="{1071AEDC-59CD-F4E7-EE29-E01B248FEECD}"/>
              </a:ext>
            </a:extLst>
          </p:cNvPr>
          <p:cNvSpPr txBox="1"/>
          <p:nvPr/>
        </p:nvSpPr>
        <p:spPr>
          <a:xfrm>
            <a:off x="9154957" y="1225384"/>
            <a:ext cx="2732168" cy="1015663"/>
          </a:xfrm>
          <a:prstGeom prst="rect">
            <a:avLst/>
          </a:prstGeom>
          <a:solidFill>
            <a:schemeClr val="bg1">
              <a:lumMod val="95000"/>
            </a:schemeClr>
          </a:solidFill>
        </p:spPr>
        <p:txBody>
          <a:bodyPr wrap="square" rtlCol="0">
            <a:spAutoFit/>
          </a:bodyPr>
          <a:lstStyle/>
          <a:p>
            <a:r>
              <a:rPr lang="es-ES" sz="1200" b="1" dirty="0" err="1">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if</a:t>
            </a:r>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 código condicional 1</a:t>
            </a:r>
          </a:p>
          <a:p>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r>
              <a:rPr lang="es-ES" sz="1200"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 </a:t>
            </a:r>
            <a:r>
              <a:rPr lang="es-ES" sz="1200" b="1" dirty="0" err="1">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else</a:t>
            </a:r>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sz="1200"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 código condicional 2</a:t>
            </a:r>
          </a:p>
          <a:p>
            <a:r>
              <a:rPr lang="es-ES" sz="1200"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p:txBody>
      </p:sp>
      <p:sp>
        <p:nvSpPr>
          <p:cNvPr id="43" name="Rectangle 42">
            <a:extLst>
              <a:ext uri="{FF2B5EF4-FFF2-40B4-BE49-F238E27FC236}">
                <a16:creationId xmlns:a16="http://schemas.microsoft.com/office/drawing/2014/main" id="{56C115B0-41D5-4899-BA34-859BA0EC40F8}"/>
              </a:ext>
            </a:extLst>
          </p:cNvPr>
          <p:cNvSpPr/>
          <p:nvPr/>
        </p:nvSpPr>
        <p:spPr>
          <a:xfrm>
            <a:off x="5909671" y="1753070"/>
            <a:ext cx="45719" cy="48831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80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E7F402-2510-79E5-8EBB-D4FCCC358A4E}"/>
              </a:ext>
            </a:extLst>
          </p:cNvPr>
          <p:cNvGrpSpPr/>
          <p:nvPr/>
        </p:nvGrpSpPr>
        <p:grpSpPr>
          <a:xfrm>
            <a:off x="846912" y="-39920"/>
            <a:ext cx="4629752" cy="1015663"/>
            <a:chOff x="924025" y="1526961"/>
            <a:chExt cx="4629752" cy="1015663"/>
          </a:xfrm>
        </p:grpSpPr>
        <p:sp>
          <p:nvSpPr>
            <p:cNvPr id="10" name="Rectangle 9">
              <a:extLst>
                <a:ext uri="{FF2B5EF4-FFF2-40B4-BE49-F238E27FC236}">
                  <a16:creationId xmlns:a16="http://schemas.microsoft.com/office/drawing/2014/main" id="{55E39CE9-DC9F-215B-F45A-DFF848F3E700}"/>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9CB6E74-BFD1-2ECD-D661-78A2BA544AEC}"/>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12" name="TextBox 11">
              <a:extLst>
                <a:ext uri="{FF2B5EF4-FFF2-40B4-BE49-F238E27FC236}">
                  <a16:creationId xmlns:a16="http://schemas.microsoft.com/office/drawing/2014/main" id="{911BA8A2-27E2-6EF9-2C67-70F94CA768A6}"/>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13" name="Rectangle 12">
              <a:extLst>
                <a:ext uri="{FF2B5EF4-FFF2-40B4-BE49-F238E27FC236}">
                  <a16:creationId xmlns:a16="http://schemas.microsoft.com/office/drawing/2014/main" id="{E4DFA671-2DC5-84BD-D8E7-8B8B354054A7}"/>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64A96E-FE1F-DD8B-F02B-3F2A1FB1D0B6}"/>
              </a:ext>
            </a:extLst>
          </p:cNvPr>
          <p:cNvSpPr>
            <a:spLocks noGrp="1"/>
          </p:cNvSpPr>
          <p:nvPr>
            <p:ph type="title"/>
          </p:nvPr>
        </p:nvSpPr>
        <p:spPr>
          <a:xfrm>
            <a:off x="905867" y="1334686"/>
            <a:ext cx="4906818" cy="1450110"/>
          </a:xfrm>
        </p:spPr>
        <p:txBody>
          <a:bodyPr>
            <a:normAutofit/>
          </a:bodyPr>
          <a:lstStyle/>
          <a:p>
            <a:r>
              <a:rPr lang="es-ES" dirty="0"/>
              <a:t>Condicional múltiple</a:t>
            </a:r>
            <a:endParaRPr lang="en-US" dirty="0"/>
          </a:p>
        </p:txBody>
      </p:sp>
      <p:sp>
        <p:nvSpPr>
          <p:cNvPr id="3" name="Slide Number Placeholder 2">
            <a:extLst>
              <a:ext uri="{FF2B5EF4-FFF2-40B4-BE49-F238E27FC236}">
                <a16:creationId xmlns:a16="http://schemas.microsoft.com/office/drawing/2014/main" id="{15E6D38B-89CE-4804-188C-6F68B0C16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13</a:t>
            </a:fld>
            <a:endParaRPr lang="es-PE" dirty="0"/>
          </a:p>
        </p:txBody>
      </p:sp>
      <p:grpSp>
        <p:nvGrpSpPr>
          <p:cNvPr id="43" name="Group 42">
            <a:extLst>
              <a:ext uri="{FF2B5EF4-FFF2-40B4-BE49-F238E27FC236}">
                <a16:creationId xmlns:a16="http://schemas.microsoft.com/office/drawing/2014/main" id="{BAC31E92-3AFC-0157-5907-C9469D98FAC8}"/>
              </a:ext>
            </a:extLst>
          </p:cNvPr>
          <p:cNvGrpSpPr/>
          <p:nvPr/>
        </p:nvGrpSpPr>
        <p:grpSpPr>
          <a:xfrm>
            <a:off x="5821107" y="704271"/>
            <a:ext cx="4703069" cy="5449458"/>
            <a:chOff x="5530862" y="257553"/>
            <a:chExt cx="5381548" cy="6235614"/>
          </a:xfrm>
        </p:grpSpPr>
        <p:sp>
          <p:nvSpPr>
            <p:cNvPr id="8" name="Arrow: Down 7">
              <a:extLst>
                <a:ext uri="{FF2B5EF4-FFF2-40B4-BE49-F238E27FC236}">
                  <a16:creationId xmlns:a16="http://schemas.microsoft.com/office/drawing/2014/main" id="{6FA4AD15-834F-1E0B-8895-222D1C80EC79}"/>
                </a:ext>
              </a:extLst>
            </p:cNvPr>
            <p:cNvSpPr/>
            <p:nvPr/>
          </p:nvSpPr>
          <p:spPr>
            <a:xfrm>
              <a:off x="6119346" y="257553"/>
              <a:ext cx="221670" cy="585605"/>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Rectangle 16">
              <a:extLst>
                <a:ext uri="{FF2B5EF4-FFF2-40B4-BE49-F238E27FC236}">
                  <a16:creationId xmlns:a16="http://schemas.microsoft.com/office/drawing/2014/main" id="{0B4E2140-8327-0409-1F4E-DDAC5C6DFC6E}"/>
                </a:ext>
              </a:extLst>
            </p:cNvPr>
            <p:cNvSpPr/>
            <p:nvPr/>
          </p:nvSpPr>
          <p:spPr>
            <a:xfrm rot="5400000" flipH="1">
              <a:off x="10345553" y="4049630"/>
              <a:ext cx="92362" cy="717016"/>
            </a:xfrm>
            <a:prstGeom prst="rect">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Arrow: Down 34">
              <a:extLst>
                <a:ext uri="{FF2B5EF4-FFF2-40B4-BE49-F238E27FC236}">
                  <a16:creationId xmlns:a16="http://schemas.microsoft.com/office/drawing/2014/main" id="{2B841ED3-B38C-D85A-8A5D-07FC77345B0F}"/>
                </a:ext>
              </a:extLst>
            </p:cNvPr>
            <p:cNvSpPr/>
            <p:nvPr/>
          </p:nvSpPr>
          <p:spPr>
            <a:xfrm>
              <a:off x="6115003" y="2378533"/>
              <a:ext cx="221670" cy="483971"/>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Arrow: Down 35">
              <a:extLst>
                <a:ext uri="{FF2B5EF4-FFF2-40B4-BE49-F238E27FC236}">
                  <a16:creationId xmlns:a16="http://schemas.microsoft.com/office/drawing/2014/main" id="{09DF0C5A-ED7E-C159-2F1F-A2E91BDA134D}"/>
                </a:ext>
              </a:extLst>
            </p:cNvPr>
            <p:cNvSpPr/>
            <p:nvPr/>
          </p:nvSpPr>
          <p:spPr>
            <a:xfrm>
              <a:off x="6115003" y="3692553"/>
              <a:ext cx="221670" cy="330559"/>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Arrow: Down 36">
              <a:extLst>
                <a:ext uri="{FF2B5EF4-FFF2-40B4-BE49-F238E27FC236}">
                  <a16:creationId xmlns:a16="http://schemas.microsoft.com/office/drawing/2014/main" id="{CB5BE381-20ED-EA6C-7AE7-78B35D5A4426}"/>
                </a:ext>
              </a:extLst>
            </p:cNvPr>
            <p:cNvSpPr/>
            <p:nvPr/>
          </p:nvSpPr>
          <p:spPr>
            <a:xfrm>
              <a:off x="6115003" y="4885081"/>
              <a:ext cx="221670" cy="330559"/>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Arrow: Down 37">
              <a:extLst>
                <a:ext uri="{FF2B5EF4-FFF2-40B4-BE49-F238E27FC236}">
                  <a16:creationId xmlns:a16="http://schemas.microsoft.com/office/drawing/2014/main" id="{B20D9DD5-3A0F-4E9C-3433-6159B7F51705}"/>
                </a:ext>
              </a:extLst>
            </p:cNvPr>
            <p:cNvSpPr/>
            <p:nvPr/>
          </p:nvSpPr>
          <p:spPr>
            <a:xfrm rot="16200000">
              <a:off x="7014638" y="2828386"/>
              <a:ext cx="221670" cy="979557"/>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Arrow: Down 38">
              <a:extLst>
                <a:ext uri="{FF2B5EF4-FFF2-40B4-BE49-F238E27FC236}">
                  <a16:creationId xmlns:a16="http://schemas.microsoft.com/office/drawing/2014/main" id="{A760BBEF-90F6-B69D-4657-8FAA7464F30C}"/>
                </a:ext>
              </a:extLst>
            </p:cNvPr>
            <p:cNvSpPr/>
            <p:nvPr/>
          </p:nvSpPr>
          <p:spPr>
            <a:xfrm rot="16200000">
              <a:off x="7047178" y="3915273"/>
              <a:ext cx="221670" cy="979557"/>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Arrow: Down 39">
              <a:extLst>
                <a:ext uri="{FF2B5EF4-FFF2-40B4-BE49-F238E27FC236}">
                  <a16:creationId xmlns:a16="http://schemas.microsoft.com/office/drawing/2014/main" id="{8A0685D4-9BDD-00E9-3C52-2312571C3D03}"/>
                </a:ext>
              </a:extLst>
            </p:cNvPr>
            <p:cNvSpPr/>
            <p:nvPr/>
          </p:nvSpPr>
          <p:spPr>
            <a:xfrm rot="16200000">
              <a:off x="7047179" y="5014750"/>
              <a:ext cx="221670" cy="979557"/>
            </a:xfrm>
            <a:prstGeom prst="downArrow">
              <a:avLst>
                <a:gd name="adj1" fmla="val 33333"/>
                <a:gd name="adj2" fmla="val 58365"/>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a:extLst>
                <a:ext uri="{FF2B5EF4-FFF2-40B4-BE49-F238E27FC236}">
                  <a16:creationId xmlns:a16="http://schemas.microsoft.com/office/drawing/2014/main" id="{4D04A17D-244F-9F1D-17F4-305523EAE044}"/>
                </a:ext>
              </a:extLst>
            </p:cNvPr>
            <p:cNvSpPr/>
            <p:nvPr/>
          </p:nvSpPr>
          <p:spPr>
            <a:xfrm rot="5400000" flipH="1">
              <a:off x="10387118" y="5171849"/>
              <a:ext cx="92362" cy="717016"/>
            </a:xfrm>
            <a:prstGeom prst="rect">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Rounded Corners 17">
              <a:extLst>
                <a:ext uri="{FF2B5EF4-FFF2-40B4-BE49-F238E27FC236}">
                  <a16:creationId xmlns:a16="http://schemas.microsoft.com/office/drawing/2014/main" id="{9FF5A75B-8D26-6F21-3E16-1E08BA32A7FE}"/>
                </a:ext>
              </a:extLst>
            </p:cNvPr>
            <p:cNvSpPr/>
            <p:nvPr/>
          </p:nvSpPr>
          <p:spPr>
            <a:xfrm rot="18900000">
              <a:off x="5661900" y="1041986"/>
              <a:ext cx="1136562" cy="1136562"/>
            </a:xfrm>
            <a:prstGeom prst="roundRect">
              <a:avLst>
                <a:gd name="adj" fmla="val 6071"/>
              </a:avLst>
            </a:prstGeom>
            <a:solidFill>
              <a:srgbClr val="92D050"/>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a:extLst>
                <a:ext uri="{FF2B5EF4-FFF2-40B4-BE49-F238E27FC236}">
                  <a16:creationId xmlns:a16="http://schemas.microsoft.com/office/drawing/2014/main" id="{4A958DAE-A0A2-6B1A-D183-A6F4C8C60567}"/>
                </a:ext>
              </a:extLst>
            </p:cNvPr>
            <p:cNvSpPr/>
            <p:nvPr/>
          </p:nvSpPr>
          <p:spPr>
            <a:xfrm>
              <a:off x="5795572" y="2863708"/>
              <a:ext cx="868219" cy="868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600" dirty="0"/>
                <a:t>Caso 1</a:t>
              </a:r>
              <a:endParaRPr lang="en-US" sz="1600" dirty="0"/>
            </a:p>
          </p:txBody>
        </p:sp>
        <p:sp>
          <p:nvSpPr>
            <p:cNvPr id="26" name="Oval 25">
              <a:extLst>
                <a:ext uri="{FF2B5EF4-FFF2-40B4-BE49-F238E27FC236}">
                  <a16:creationId xmlns:a16="http://schemas.microsoft.com/office/drawing/2014/main" id="{3EF78D52-1B03-0DF9-9C2C-E02366E6CFE8}"/>
                </a:ext>
              </a:extLst>
            </p:cNvPr>
            <p:cNvSpPr/>
            <p:nvPr/>
          </p:nvSpPr>
          <p:spPr>
            <a:xfrm>
              <a:off x="5795571" y="4000717"/>
              <a:ext cx="868219" cy="868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600" dirty="0"/>
                <a:t>Caso 2</a:t>
              </a:r>
              <a:endParaRPr lang="en-US" sz="1600" dirty="0"/>
            </a:p>
          </p:txBody>
        </p:sp>
        <p:sp>
          <p:nvSpPr>
            <p:cNvPr id="34" name="Rectangle: Diagonal Corners Snipped 33">
              <a:extLst>
                <a:ext uri="{FF2B5EF4-FFF2-40B4-BE49-F238E27FC236}">
                  <a16:creationId xmlns:a16="http://schemas.microsoft.com/office/drawing/2014/main" id="{5AE50868-AB1B-1B9A-AEBE-325678E8C02D}"/>
                </a:ext>
              </a:extLst>
            </p:cNvPr>
            <p:cNvSpPr/>
            <p:nvPr/>
          </p:nvSpPr>
          <p:spPr>
            <a:xfrm>
              <a:off x="5530862" y="5201602"/>
              <a:ext cx="1397635" cy="553051"/>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600" dirty="0"/>
                <a:t>default</a:t>
              </a:r>
              <a:endParaRPr lang="en-US" sz="1600" dirty="0"/>
            </a:p>
          </p:txBody>
        </p:sp>
        <p:sp>
          <p:nvSpPr>
            <p:cNvPr id="20" name="TextBox 19">
              <a:extLst>
                <a:ext uri="{FF2B5EF4-FFF2-40B4-BE49-F238E27FC236}">
                  <a16:creationId xmlns:a16="http://schemas.microsoft.com/office/drawing/2014/main" id="{3D95C7AF-34BC-5345-417B-C1E997E18873}"/>
                </a:ext>
              </a:extLst>
            </p:cNvPr>
            <p:cNvSpPr txBox="1"/>
            <p:nvPr/>
          </p:nvSpPr>
          <p:spPr>
            <a:xfrm>
              <a:off x="5615940" y="1400963"/>
              <a:ext cx="1227485" cy="387395"/>
            </a:xfrm>
            <a:prstGeom prst="rect">
              <a:avLst/>
            </a:prstGeom>
            <a:noFill/>
            <a:effectLst>
              <a:glow rad="63500">
                <a:schemeClr val="accent3">
                  <a:satMod val="175000"/>
                  <a:alpha val="40000"/>
                </a:schemeClr>
              </a:glow>
            </a:effectLst>
          </p:spPr>
          <p:txBody>
            <a:bodyPr wrap="none" rtlCol="0">
              <a:spAutoFit/>
            </a:bodyPr>
            <a:lstStyle/>
            <a:p>
              <a:pPr algn="ctr"/>
              <a:r>
                <a:rPr lang="es-ES" sz="1600" dirty="0"/>
                <a:t>expresión</a:t>
              </a:r>
              <a:endParaRPr lang="en-US" sz="1600" dirty="0"/>
            </a:p>
          </p:txBody>
        </p:sp>
        <p:sp>
          <p:nvSpPr>
            <p:cNvPr id="15" name="Arrow: Bent 14">
              <a:extLst>
                <a:ext uri="{FF2B5EF4-FFF2-40B4-BE49-F238E27FC236}">
                  <a16:creationId xmlns:a16="http://schemas.microsoft.com/office/drawing/2014/main" id="{FD76FA82-EA05-4590-C734-0D265E8B85FD}"/>
                </a:ext>
              </a:extLst>
            </p:cNvPr>
            <p:cNvSpPr/>
            <p:nvPr/>
          </p:nvSpPr>
          <p:spPr>
            <a:xfrm rot="5400000">
              <a:off x="8435208" y="4015964"/>
              <a:ext cx="3245678" cy="1708727"/>
            </a:xfrm>
            <a:prstGeom prst="bentArrow">
              <a:avLst>
                <a:gd name="adj1" fmla="val 5778"/>
                <a:gd name="adj2" fmla="val 7086"/>
                <a:gd name="adj3" fmla="val 8689"/>
                <a:gd name="adj4" fmla="val 30816"/>
              </a:avLst>
            </a:prstGeom>
            <a:solidFill>
              <a:schemeClr val="tx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27" name="Group 26">
              <a:extLst>
                <a:ext uri="{FF2B5EF4-FFF2-40B4-BE49-F238E27FC236}">
                  <a16:creationId xmlns:a16="http://schemas.microsoft.com/office/drawing/2014/main" id="{93AAAE19-4CE1-3395-32E6-0384650FDD48}"/>
                </a:ext>
              </a:extLst>
            </p:cNvPr>
            <p:cNvGrpSpPr/>
            <p:nvPr/>
          </p:nvGrpSpPr>
          <p:grpSpPr>
            <a:xfrm>
              <a:off x="7615249" y="2888748"/>
              <a:ext cx="2613891" cy="785528"/>
              <a:chOff x="7190767" y="2299855"/>
              <a:chExt cx="2613891" cy="785528"/>
            </a:xfrm>
          </p:grpSpPr>
          <p:sp>
            <p:nvSpPr>
              <p:cNvPr id="19" name="Rectangle: Rounded Corners 18">
                <a:extLst>
                  <a:ext uri="{FF2B5EF4-FFF2-40B4-BE49-F238E27FC236}">
                    <a16:creationId xmlns:a16="http://schemas.microsoft.com/office/drawing/2014/main" id="{C46131BF-E064-0EDA-234C-9E2A6519376B}"/>
                  </a:ext>
                </a:extLst>
              </p:cNvPr>
              <p:cNvSpPr/>
              <p:nvPr/>
            </p:nvSpPr>
            <p:spPr>
              <a:xfrm>
                <a:off x="7190767" y="2299855"/>
                <a:ext cx="2613891" cy="785528"/>
              </a:xfrm>
              <a:prstGeom prst="roundRect">
                <a:avLst/>
              </a:prstGeom>
              <a:solidFill>
                <a:schemeClr val="accent4"/>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20925F95-03E3-6E90-43C0-90EBC0D6E87D}"/>
                  </a:ext>
                </a:extLst>
              </p:cNvPr>
              <p:cNvSpPr txBox="1"/>
              <p:nvPr/>
            </p:nvSpPr>
            <p:spPr>
              <a:xfrm>
                <a:off x="7305717" y="2498405"/>
                <a:ext cx="2333542" cy="387395"/>
              </a:xfrm>
              <a:prstGeom prst="rect">
                <a:avLst/>
              </a:prstGeom>
              <a:noFill/>
              <a:effectLst>
                <a:glow rad="63500">
                  <a:schemeClr val="accent3">
                    <a:satMod val="175000"/>
                    <a:alpha val="40000"/>
                  </a:schemeClr>
                </a:glow>
              </a:effectLst>
            </p:spPr>
            <p:txBody>
              <a:bodyPr wrap="none" rtlCol="0">
                <a:spAutoFit/>
              </a:bodyPr>
              <a:lstStyle/>
              <a:p>
                <a:pPr algn="ctr"/>
                <a:r>
                  <a:rPr lang="es-ES" sz="1600" dirty="0"/>
                  <a:t>código condicional 1</a:t>
                </a:r>
                <a:endParaRPr lang="en-US" sz="1600" dirty="0"/>
              </a:p>
            </p:txBody>
          </p:sp>
        </p:grpSp>
        <p:grpSp>
          <p:nvGrpSpPr>
            <p:cNvPr id="28" name="Group 27">
              <a:extLst>
                <a:ext uri="{FF2B5EF4-FFF2-40B4-BE49-F238E27FC236}">
                  <a16:creationId xmlns:a16="http://schemas.microsoft.com/office/drawing/2014/main" id="{CC059C2C-E6F0-78E3-B08B-16A41CB0DF66}"/>
                </a:ext>
              </a:extLst>
            </p:cNvPr>
            <p:cNvGrpSpPr/>
            <p:nvPr/>
          </p:nvGrpSpPr>
          <p:grpSpPr>
            <a:xfrm>
              <a:off x="7638835" y="4021836"/>
              <a:ext cx="2613891" cy="785528"/>
              <a:chOff x="7190767" y="2299855"/>
              <a:chExt cx="2613891" cy="785528"/>
            </a:xfrm>
          </p:grpSpPr>
          <p:sp>
            <p:nvSpPr>
              <p:cNvPr id="29" name="Rectangle: Rounded Corners 28">
                <a:extLst>
                  <a:ext uri="{FF2B5EF4-FFF2-40B4-BE49-F238E27FC236}">
                    <a16:creationId xmlns:a16="http://schemas.microsoft.com/office/drawing/2014/main" id="{C2384C53-B1F1-935D-60CE-4A51F180F566}"/>
                  </a:ext>
                </a:extLst>
              </p:cNvPr>
              <p:cNvSpPr/>
              <p:nvPr/>
            </p:nvSpPr>
            <p:spPr>
              <a:xfrm>
                <a:off x="7190767" y="2299855"/>
                <a:ext cx="2613891" cy="785528"/>
              </a:xfrm>
              <a:prstGeom prst="roundRect">
                <a:avLst/>
              </a:prstGeom>
              <a:solidFill>
                <a:schemeClr val="accent4"/>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TextBox 29">
                <a:extLst>
                  <a:ext uri="{FF2B5EF4-FFF2-40B4-BE49-F238E27FC236}">
                    <a16:creationId xmlns:a16="http://schemas.microsoft.com/office/drawing/2014/main" id="{52AE5E2E-09D5-4A04-4B4D-DF5C8CCF1208}"/>
                  </a:ext>
                </a:extLst>
              </p:cNvPr>
              <p:cNvSpPr txBox="1"/>
              <p:nvPr/>
            </p:nvSpPr>
            <p:spPr>
              <a:xfrm>
                <a:off x="7305717" y="2498405"/>
                <a:ext cx="2333542" cy="387395"/>
              </a:xfrm>
              <a:prstGeom prst="rect">
                <a:avLst/>
              </a:prstGeom>
              <a:noFill/>
              <a:effectLst>
                <a:glow rad="63500">
                  <a:schemeClr val="accent3">
                    <a:satMod val="175000"/>
                    <a:alpha val="40000"/>
                  </a:schemeClr>
                </a:glow>
              </a:effectLst>
            </p:spPr>
            <p:txBody>
              <a:bodyPr wrap="none" rtlCol="0">
                <a:spAutoFit/>
              </a:bodyPr>
              <a:lstStyle/>
              <a:p>
                <a:pPr algn="ctr"/>
                <a:r>
                  <a:rPr lang="es-ES" sz="1600" dirty="0"/>
                  <a:t>código condicional 2</a:t>
                </a:r>
                <a:endParaRPr lang="en-US" sz="1600" dirty="0"/>
              </a:p>
            </p:txBody>
          </p:sp>
        </p:grpSp>
        <p:grpSp>
          <p:nvGrpSpPr>
            <p:cNvPr id="31" name="Group 30">
              <a:extLst>
                <a:ext uri="{FF2B5EF4-FFF2-40B4-BE49-F238E27FC236}">
                  <a16:creationId xmlns:a16="http://schemas.microsoft.com/office/drawing/2014/main" id="{ABEBC551-174A-612A-6AD7-92C04AB402AC}"/>
                </a:ext>
              </a:extLst>
            </p:cNvPr>
            <p:cNvGrpSpPr/>
            <p:nvPr/>
          </p:nvGrpSpPr>
          <p:grpSpPr>
            <a:xfrm>
              <a:off x="7638835" y="5154924"/>
              <a:ext cx="2613891" cy="785528"/>
              <a:chOff x="7190767" y="2299855"/>
              <a:chExt cx="2613891" cy="785528"/>
            </a:xfrm>
          </p:grpSpPr>
          <p:sp>
            <p:nvSpPr>
              <p:cNvPr id="32" name="Rectangle: Rounded Corners 31">
                <a:extLst>
                  <a:ext uri="{FF2B5EF4-FFF2-40B4-BE49-F238E27FC236}">
                    <a16:creationId xmlns:a16="http://schemas.microsoft.com/office/drawing/2014/main" id="{FB1A30C1-E71D-A062-1C59-B187931FC9CA}"/>
                  </a:ext>
                </a:extLst>
              </p:cNvPr>
              <p:cNvSpPr/>
              <p:nvPr/>
            </p:nvSpPr>
            <p:spPr>
              <a:xfrm>
                <a:off x="7190767" y="2299855"/>
                <a:ext cx="2613891" cy="785528"/>
              </a:xfrm>
              <a:prstGeom prst="roundRect">
                <a:avLst/>
              </a:prstGeom>
              <a:solidFill>
                <a:schemeClr val="accent4"/>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a:extLst>
                  <a:ext uri="{FF2B5EF4-FFF2-40B4-BE49-F238E27FC236}">
                    <a16:creationId xmlns:a16="http://schemas.microsoft.com/office/drawing/2014/main" id="{FA0A16A9-05F7-062A-1B71-25C777F11FE3}"/>
                  </a:ext>
                </a:extLst>
              </p:cNvPr>
              <p:cNvSpPr txBox="1"/>
              <p:nvPr/>
            </p:nvSpPr>
            <p:spPr>
              <a:xfrm>
                <a:off x="7636803" y="2498405"/>
                <a:ext cx="1671375" cy="387395"/>
              </a:xfrm>
              <a:prstGeom prst="rect">
                <a:avLst/>
              </a:prstGeom>
              <a:noFill/>
              <a:effectLst>
                <a:glow rad="63500">
                  <a:schemeClr val="accent3">
                    <a:satMod val="175000"/>
                    <a:alpha val="40000"/>
                  </a:schemeClr>
                </a:glow>
              </a:effectLst>
            </p:spPr>
            <p:txBody>
              <a:bodyPr wrap="none" rtlCol="0">
                <a:spAutoFit/>
              </a:bodyPr>
              <a:lstStyle/>
              <a:p>
                <a:pPr algn="ctr"/>
                <a:r>
                  <a:rPr lang="es-ES" sz="1600" dirty="0"/>
                  <a:t>código </a:t>
                </a:r>
                <a:r>
                  <a:rPr lang="es-ES" sz="1600" i="1" dirty="0"/>
                  <a:t>default</a:t>
                </a:r>
                <a:endParaRPr lang="en-US" sz="1600" i="1" dirty="0"/>
              </a:p>
            </p:txBody>
          </p:sp>
        </p:grpSp>
      </p:grpSp>
      <p:sp>
        <p:nvSpPr>
          <p:cNvPr id="4" name="TextBox 3">
            <a:extLst>
              <a:ext uri="{FF2B5EF4-FFF2-40B4-BE49-F238E27FC236}">
                <a16:creationId xmlns:a16="http://schemas.microsoft.com/office/drawing/2014/main" id="{EE64ECF1-0E87-A996-86B8-E916E8BC4AA5}"/>
              </a:ext>
            </a:extLst>
          </p:cNvPr>
          <p:cNvSpPr txBox="1"/>
          <p:nvPr/>
        </p:nvSpPr>
        <p:spPr>
          <a:xfrm>
            <a:off x="1042727" y="3262514"/>
            <a:ext cx="4157598" cy="2485787"/>
          </a:xfrm>
          <a:prstGeom prst="roundRect">
            <a:avLst>
              <a:gd name="adj" fmla="val 4532"/>
            </a:avLst>
          </a:prstGeom>
          <a:solidFill>
            <a:schemeClr val="bg1">
              <a:lumMod val="95000"/>
            </a:schemeClr>
          </a:solidFill>
        </p:spPr>
        <p:txBody>
          <a:bodyPr wrap="square" rtlCol="0">
            <a:spAutoFit/>
          </a:bodyPr>
          <a:lstStyle/>
          <a:p>
            <a:endPar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endParaRPr>
          </a:p>
          <a:p>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switch </a:t>
            </a:r>
            <a:r>
              <a:rPr lang="es-ES" b="1" dirty="0">
                <a:solidFill>
                  <a:schemeClr val="accent2"/>
                </a:solidFill>
                <a:latin typeface="JetBrains Mono" panose="02000009000000000000" pitchFamily="49" charset="0"/>
                <a:ea typeface="JetBrains Mono" panose="02000009000000000000" pitchFamily="49" charset="0"/>
                <a:cs typeface="JetBrains Mono" panose="02000009000000000000" pitchFamily="49" charset="0"/>
              </a:rPr>
              <a:t>(</a:t>
            </a:r>
            <a:r>
              <a:rPr lang="es-ES" b="1" dirty="0">
                <a:solidFill>
                  <a:srgbClr val="00B050"/>
                </a:solidFill>
                <a:latin typeface="JetBrains Mono" panose="02000009000000000000" pitchFamily="49" charset="0"/>
                <a:ea typeface="JetBrains Mono" panose="02000009000000000000" pitchFamily="49" charset="0"/>
                <a:cs typeface="JetBrains Mono" panose="02000009000000000000" pitchFamily="49" charset="0"/>
              </a:rPr>
              <a:t>expresión</a:t>
            </a:r>
            <a:r>
              <a:rPr lang="es-ES" b="1" dirty="0">
                <a:solidFill>
                  <a:schemeClr val="accent2"/>
                </a:solidFill>
                <a:latin typeface="JetBrains Mono" panose="02000009000000000000" pitchFamily="49" charset="0"/>
                <a:ea typeface="JetBrains Mono" panose="02000009000000000000" pitchFamily="49" charset="0"/>
                <a:cs typeface="JetBrains Mono" panose="02000009000000000000" pitchFamily="49" charset="0"/>
              </a:rPr>
              <a:t>)</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case</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1: // código condicional 1</a:t>
            </a:r>
          </a:p>
          <a:p>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break</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  case</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2: // código condicional 2</a:t>
            </a:r>
          </a:p>
          <a:p>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break</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  default</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 código default</a:t>
            </a:r>
          </a:p>
          <a:p>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es-ES" b="1" dirty="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break</a:t>
            </a:r>
            <a:r>
              <a:rPr lang="es-ES" b="1" dirty="0">
                <a:solidFill>
                  <a:schemeClr val="bg1">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r>
              <a:rPr lang="es-ES"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rPr>
              <a:t>}</a:t>
            </a:r>
          </a:p>
          <a:p>
            <a:endParaRPr lang="es-ES" b="1" dirty="0">
              <a:solidFill>
                <a:srgbClr val="CC00CC"/>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6999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E7F402-2510-79E5-8EBB-D4FCCC358A4E}"/>
              </a:ext>
            </a:extLst>
          </p:cNvPr>
          <p:cNvGrpSpPr/>
          <p:nvPr/>
        </p:nvGrpSpPr>
        <p:grpSpPr>
          <a:xfrm>
            <a:off x="846912" y="-39920"/>
            <a:ext cx="4629752" cy="1015663"/>
            <a:chOff x="924025" y="1526961"/>
            <a:chExt cx="4629752" cy="1015663"/>
          </a:xfrm>
        </p:grpSpPr>
        <p:sp>
          <p:nvSpPr>
            <p:cNvPr id="10" name="Rectangle 9">
              <a:extLst>
                <a:ext uri="{FF2B5EF4-FFF2-40B4-BE49-F238E27FC236}">
                  <a16:creationId xmlns:a16="http://schemas.microsoft.com/office/drawing/2014/main" id="{55E39CE9-DC9F-215B-F45A-DFF848F3E700}"/>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9CB6E74-BFD1-2ECD-D661-78A2BA544AEC}"/>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12" name="TextBox 11">
              <a:extLst>
                <a:ext uri="{FF2B5EF4-FFF2-40B4-BE49-F238E27FC236}">
                  <a16:creationId xmlns:a16="http://schemas.microsoft.com/office/drawing/2014/main" id="{911BA8A2-27E2-6EF9-2C67-70F94CA768A6}"/>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13" name="Rectangle 12">
              <a:extLst>
                <a:ext uri="{FF2B5EF4-FFF2-40B4-BE49-F238E27FC236}">
                  <a16:creationId xmlns:a16="http://schemas.microsoft.com/office/drawing/2014/main" id="{E4DFA671-2DC5-84BD-D8E7-8B8B354054A7}"/>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64A96E-FE1F-DD8B-F02B-3F2A1FB1D0B6}"/>
              </a:ext>
            </a:extLst>
          </p:cNvPr>
          <p:cNvSpPr>
            <a:spLocks noGrp="1"/>
          </p:cNvSpPr>
          <p:nvPr>
            <p:ph type="title"/>
          </p:nvPr>
        </p:nvSpPr>
        <p:spPr/>
        <p:txBody>
          <a:bodyPr>
            <a:normAutofit/>
          </a:bodyPr>
          <a:lstStyle/>
          <a:p>
            <a:r>
              <a:rPr lang="es-ES" dirty="0"/>
              <a:t>Condicional múltiple: switch mejorado</a:t>
            </a:r>
            <a:endParaRPr lang="en-US" dirty="0"/>
          </a:p>
        </p:txBody>
      </p:sp>
      <p:sp>
        <p:nvSpPr>
          <p:cNvPr id="3" name="Slide Number Placeholder 2">
            <a:extLst>
              <a:ext uri="{FF2B5EF4-FFF2-40B4-BE49-F238E27FC236}">
                <a16:creationId xmlns:a16="http://schemas.microsoft.com/office/drawing/2014/main" id="{15E6D38B-89CE-4804-188C-6F68B0C16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14</a:t>
            </a:fld>
            <a:endParaRPr lang="es-PE" dirty="0"/>
          </a:p>
        </p:txBody>
      </p:sp>
      <p:sp>
        <p:nvSpPr>
          <p:cNvPr id="5" name="Content Placeholder 4">
            <a:extLst>
              <a:ext uri="{FF2B5EF4-FFF2-40B4-BE49-F238E27FC236}">
                <a16:creationId xmlns:a16="http://schemas.microsoft.com/office/drawing/2014/main" id="{504F90AD-0FC8-D711-C0EB-FA5F687403A8}"/>
              </a:ext>
            </a:extLst>
          </p:cNvPr>
          <p:cNvSpPr>
            <a:spLocks noGrp="1"/>
          </p:cNvSpPr>
          <p:nvPr>
            <p:ph sz="quarter" idx="13"/>
          </p:nvPr>
        </p:nvSpPr>
        <p:spPr>
          <a:xfrm>
            <a:off x="838200" y="1846263"/>
            <a:ext cx="6165915" cy="4373562"/>
          </a:xfrm>
        </p:spPr>
        <p:txBody>
          <a:bodyPr>
            <a:normAutofit fontScale="92500" lnSpcReduction="10000"/>
          </a:bodyPr>
          <a:lstStyle/>
          <a:p>
            <a:pPr marL="50800" indent="0">
              <a:lnSpc>
                <a:spcPct val="110000"/>
              </a:lnSpc>
              <a:buNone/>
            </a:pPr>
            <a:r>
              <a:rPr lang="es-ES" dirty="0"/>
              <a:t>Y recuerda que…</a:t>
            </a:r>
          </a:p>
          <a:p>
            <a:pPr>
              <a:lnSpc>
                <a:spcPct val="110000"/>
              </a:lnSpc>
            </a:pPr>
            <a:r>
              <a:rPr lang="es-ES" dirty="0"/>
              <a:t>Trabaja como una </a:t>
            </a:r>
            <a:r>
              <a:rPr lang="es-ES" b="1" dirty="0">
                <a:solidFill>
                  <a:schemeClr val="accent2"/>
                </a:solidFill>
              </a:rPr>
              <a:t>función</a:t>
            </a:r>
            <a:r>
              <a:rPr lang="es-ES" dirty="0"/>
              <a:t>.</a:t>
            </a:r>
          </a:p>
          <a:p>
            <a:pPr>
              <a:lnSpc>
                <a:spcPct val="110000"/>
              </a:lnSpc>
            </a:pPr>
            <a:r>
              <a:rPr lang="es-ES" dirty="0"/>
              <a:t>No requiere uso de </a:t>
            </a:r>
            <a:r>
              <a:rPr lang="es-ES" b="1" dirty="0">
                <a:solidFill>
                  <a:schemeClr val="accent2"/>
                </a:solidFill>
              </a:rPr>
              <a:t>break</a:t>
            </a:r>
            <a:r>
              <a:rPr lang="es-ES" dirty="0"/>
              <a:t> pues ante una coincidencia, solo el código asociado es ejecutado.</a:t>
            </a:r>
          </a:p>
          <a:p>
            <a:pPr>
              <a:lnSpc>
                <a:spcPct val="110000"/>
              </a:lnSpc>
            </a:pPr>
            <a:r>
              <a:rPr lang="en-US" dirty="0" err="1"/>
              <a:t>Requiere</a:t>
            </a:r>
            <a:r>
              <a:rPr lang="en-US" dirty="0"/>
              <a:t> que </a:t>
            </a:r>
            <a:r>
              <a:rPr lang="en-US" b="1" dirty="0" err="1"/>
              <a:t>todos</a:t>
            </a:r>
            <a:r>
              <a:rPr lang="en-US" b="1" dirty="0"/>
              <a:t> </a:t>
            </a:r>
            <a:r>
              <a:rPr lang="en-US" b="1" dirty="0" err="1"/>
              <a:t>los</a:t>
            </a:r>
            <a:r>
              <a:rPr lang="en-US" b="1" dirty="0"/>
              <a:t> </a:t>
            </a:r>
            <a:r>
              <a:rPr lang="en-US" b="1" dirty="0" err="1"/>
              <a:t>casos</a:t>
            </a:r>
            <a:r>
              <a:rPr lang="en-US" dirty="0"/>
              <a:t> </a:t>
            </a:r>
            <a:r>
              <a:rPr lang="en-US" dirty="0" err="1"/>
              <a:t>sean</a:t>
            </a:r>
            <a:r>
              <a:rPr lang="en-US" dirty="0"/>
              <a:t> </a:t>
            </a:r>
            <a:r>
              <a:rPr lang="en-US" dirty="0" err="1"/>
              <a:t>cubiertos</a:t>
            </a:r>
            <a:r>
              <a:rPr lang="en-US" dirty="0"/>
              <a:t>.</a:t>
            </a:r>
          </a:p>
          <a:p>
            <a:pPr>
              <a:lnSpc>
                <a:spcPct val="110000"/>
              </a:lnSpc>
            </a:pPr>
            <a:r>
              <a:rPr lang="en-US" dirty="0" err="1"/>
              <a:t>Utiliza</a:t>
            </a:r>
            <a:r>
              <a:rPr lang="en-US" dirty="0"/>
              <a:t> la </a:t>
            </a:r>
            <a:r>
              <a:rPr lang="en-US" dirty="0" err="1"/>
              <a:t>instrucción</a:t>
            </a:r>
            <a:r>
              <a:rPr lang="en-US" dirty="0"/>
              <a:t> </a:t>
            </a:r>
            <a:r>
              <a:rPr lang="en-US" b="1" dirty="0">
                <a:solidFill>
                  <a:schemeClr val="accent2"/>
                </a:solidFill>
              </a:rPr>
              <a:t>yield</a:t>
            </a:r>
            <a:r>
              <a:rPr lang="en-US" dirty="0"/>
              <a:t> para </a:t>
            </a:r>
            <a:r>
              <a:rPr lang="en-US" dirty="0" err="1"/>
              <a:t>devolver</a:t>
            </a:r>
            <a:r>
              <a:rPr lang="en-US" dirty="0"/>
              <a:t> un valor.</a:t>
            </a:r>
          </a:p>
        </p:txBody>
      </p:sp>
      <p:sp>
        <p:nvSpPr>
          <p:cNvPr id="6" name="Rectangle 1">
            <a:extLst>
              <a:ext uri="{FF2B5EF4-FFF2-40B4-BE49-F238E27FC236}">
                <a16:creationId xmlns:a16="http://schemas.microsoft.com/office/drawing/2014/main" id="{7B1284A7-8B35-1CFC-B552-8B06E58C6802}"/>
              </a:ext>
            </a:extLst>
          </p:cNvPr>
          <p:cNvSpPr>
            <a:spLocks noChangeArrowheads="1"/>
          </p:cNvSpPr>
          <p:nvPr/>
        </p:nvSpPr>
        <p:spPr bwMode="auto">
          <a:xfrm>
            <a:off x="7218953" y="2323583"/>
            <a:ext cx="4134847" cy="3445624"/>
          </a:xfrm>
          <a:prstGeom prst="roundRect">
            <a:avLst>
              <a:gd name="adj" fmla="val 3808"/>
            </a:avLst>
          </a:prstGeom>
          <a:solidFill>
            <a:srgbClr val="1E1F2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Scanner lector =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new </a:t>
            </a:r>
            <a:r>
              <a:rPr kumimoji="0" lang="en-US" altLang="en-US" sz="1100" b="0" i="0" u="none" strike="noStrike" cap="none" normalizeH="0" baseline="0">
                <a:ln>
                  <a:noFill/>
                </a:ln>
                <a:solidFill>
                  <a:srgbClr val="DEBC7E"/>
                </a:solidFill>
                <a:effectLst/>
                <a:latin typeface="JetBrains Mono" panose="02000009000000000000" pitchFamily="49" charset="0"/>
                <a:ea typeface="JetBrains Mono" panose="02000009000000000000" pitchFamily="49" charset="0"/>
                <a:cs typeface="JetBrains Mono" panose="02000009000000000000" pitchFamily="49" charset="0"/>
              </a:rPr>
              <a:t>Scanner</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(System.</a:t>
            </a:r>
            <a:r>
              <a:rPr kumimoji="0" lang="en-US" altLang="en-US" sz="1100" b="0" i="1" u="none" strike="noStrike" cap="none" normalizeH="0" baseline="0">
                <a:ln>
                  <a:noFill/>
                </a:ln>
                <a:solidFill>
                  <a:srgbClr val="72CFD6"/>
                </a:solidFill>
                <a:effectLst/>
                <a:latin typeface="JetBrains Mono" panose="02000009000000000000" pitchFamily="49" charset="0"/>
                <a:ea typeface="JetBrains Mono" panose="02000009000000000000" pitchFamily="49" charset="0"/>
                <a:cs typeface="JetBrains Mono" panose="02000009000000000000" pitchFamily="49" charset="0"/>
              </a:rPr>
              <a:t>in</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System.</a:t>
            </a:r>
            <a:r>
              <a:rPr kumimoji="0" lang="en-US" altLang="en-US" sz="1100" b="0" i="1" u="none" strike="noStrike" cap="none" normalizeH="0" baseline="0">
                <a:ln>
                  <a:noFill/>
                </a:ln>
                <a:solidFill>
                  <a:srgbClr val="72CFD6"/>
                </a:solidFill>
                <a:effectLst/>
                <a:latin typeface="JetBrains Mono" panose="02000009000000000000" pitchFamily="49" charset="0"/>
                <a:ea typeface="JetBrains Mono" panose="02000009000000000000" pitchFamily="49" charset="0"/>
                <a:cs typeface="JetBrains Mono" panose="02000009000000000000" pitchFamily="49" charset="0"/>
              </a:rPr>
              <a:t>out</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r>
              <a:rPr kumimoji="0" lang="en-US" altLang="en-US" sz="1100" b="0" i="0" u="none" strike="noStrike" cap="none" normalizeH="0" baseline="0">
                <a:ln>
                  <a:noFill/>
                </a:ln>
                <a:solidFill>
                  <a:srgbClr val="DEBC7E"/>
                </a:solidFill>
                <a:effectLst/>
                <a:latin typeface="JetBrains Mono" panose="02000009000000000000" pitchFamily="49" charset="0"/>
                <a:ea typeface="JetBrains Mono" panose="02000009000000000000" pitchFamily="49" charset="0"/>
                <a:cs typeface="JetBrains Mono" panose="02000009000000000000" pitchFamily="49" charset="0"/>
              </a:rPr>
              <a:t>print</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"Ingrese un número: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int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numero = lector.</a:t>
            </a:r>
            <a:r>
              <a:rPr kumimoji="0" lang="en-US" altLang="en-US" sz="1100" b="0" i="0" u="none" strike="noStrike" cap="none" normalizeH="0" baseline="0">
                <a:ln>
                  <a:noFill/>
                </a:ln>
                <a:solidFill>
                  <a:srgbClr val="DEBC7E"/>
                </a:solidFill>
                <a:effectLst/>
                <a:latin typeface="JetBrains Mono" panose="02000009000000000000" pitchFamily="49" charset="0"/>
                <a:ea typeface="JetBrains Mono" panose="02000009000000000000" pitchFamily="49" charset="0"/>
                <a:cs typeface="JetBrains Mono" panose="02000009000000000000" pitchFamily="49" charset="0"/>
              </a:rPr>
              <a:t>nextInt</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String mensaje =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switch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(numero) {</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1</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2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-&gt; </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"uno o dos"</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3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-&gt; </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"tres"</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4</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5</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D981DE"/>
                </a:solidFill>
                <a:effectLst/>
                <a:latin typeface="JetBrains Mono" panose="02000009000000000000" pitchFamily="49" charset="0"/>
                <a:ea typeface="JetBrains Mono" panose="02000009000000000000" pitchFamily="49" charset="0"/>
                <a:cs typeface="JetBrains Mono" panose="02000009000000000000" pitchFamily="49" charset="0"/>
              </a:rPr>
              <a:t>6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-&gt; </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"cuatro, cinco o seis"</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749DED"/>
                </a:solidFill>
                <a:effectLst/>
                <a:latin typeface="JetBrains Mono" panose="02000009000000000000" pitchFamily="49" charset="0"/>
                <a:ea typeface="JetBrains Mono" panose="02000009000000000000" pitchFamily="49" charset="0"/>
                <a:cs typeface="JetBrains Mono" panose="02000009000000000000" pitchFamily="49" charset="0"/>
              </a:rPr>
              <a:t>default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-&gt; </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"otro número"</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b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System.</a:t>
            </a:r>
            <a:r>
              <a:rPr kumimoji="0" lang="en-US" altLang="en-US" sz="1100" b="0" i="1" u="none" strike="noStrike" cap="none" normalizeH="0" baseline="0">
                <a:ln>
                  <a:noFill/>
                </a:ln>
                <a:solidFill>
                  <a:srgbClr val="72CFD6"/>
                </a:solidFill>
                <a:effectLst/>
                <a:latin typeface="JetBrains Mono" panose="02000009000000000000" pitchFamily="49" charset="0"/>
                <a:ea typeface="JetBrains Mono" panose="02000009000000000000" pitchFamily="49" charset="0"/>
                <a:cs typeface="JetBrains Mono" panose="02000009000000000000" pitchFamily="49" charset="0"/>
              </a:rPr>
              <a:t>out</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r>
              <a:rPr kumimoji="0" lang="en-US" altLang="en-US" sz="1100" b="0" i="0" u="none" strike="noStrike" cap="none" normalizeH="0" baseline="0">
                <a:ln>
                  <a:noFill/>
                </a:ln>
                <a:solidFill>
                  <a:srgbClr val="DEBC7E"/>
                </a:solidFill>
                <a:effectLst/>
                <a:latin typeface="JetBrains Mono" panose="02000009000000000000" pitchFamily="49" charset="0"/>
                <a:ea typeface="JetBrains Mono" panose="02000009000000000000" pitchFamily="49" charset="0"/>
                <a:cs typeface="JetBrains Mono" panose="02000009000000000000" pitchFamily="49" charset="0"/>
              </a:rPr>
              <a:t>println</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a:t>
            </a:r>
            <a:r>
              <a:rPr kumimoji="0" lang="en-US" altLang="en-US" sz="1100" b="0" i="0" u="none" strike="noStrike" cap="none" normalizeH="0" baseline="0">
                <a:ln>
                  <a:noFill/>
                </a:ln>
                <a:solidFill>
                  <a:srgbClr val="7EC482"/>
                </a:solidFill>
                <a:effectLst/>
                <a:latin typeface="JetBrains Mono" panose="02000009000000000000" pitchFamily="49" charset="0"/>
                <a:ea typeface="JetBrains Mono" panose="02000009000000000000" pitchFamily="49" charset="0"/>
                <a:cs typeface="JetBrains Mono" panose="02000009000000000000" pitchFamily="49" charset="0"/>
              </a:rPr>
              <a:t>"Ingresó " </a:t>
            </a:r>
            <a:r>
              <a:rPr kumimoji="0" lang="en-US" altLang="en-US" sz="1100" b="0" i="0" u="none" strike="noStrike" cap="none" normalizeH="0" baseline="0">
                <a:ln>
                  <a:noFill/>
                </a:ln>
                <a:solidFill>
                  <a:srgbClr val="CED0D6"/>
                </a:solidFill>
                <a:effectLst/>
                <a:latin typeface="JetBrains Mono" panose="02000009000000000000" pitchFamily="49" charset="0"/>
                <a:ea typeface="JetBrains Mono" panose="02000009000000000000" pitchFamily="49" charset="0"/>
                <a:cs typeface="JetBrains Mono" panose="02000009000000000000" pitchFamily="49" charset="0"/>
              </a:rPr>
              <a:t>+ mensaje);</a:t>
            </a:r>
            <a:endParaRPr kumimoji="0" lang="en-US" altLang="en-US" sz="2400" b="0" i="0" u="none" strike="noStrike" cap="none" normalizeH="0" baseline="0">
              <a:ln>
                <a:noFill/>
              </a:ln>
              <a:solidFill>
                <a:schemeClr val="tx1"/>
              </a:solidFill>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6201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E7F402-2510-79E5-8EBB-D4FCCC358A4E}"/>
              </a:ext>
            </a:extLst>
          </p:cNvPr>
          <p:cNvGrpSpPr/>
          <p:nvPr/>
        </p:nvGrpSpPr>
        <p:grpSpPr>
          <a:xfrm>
            <a:off x="846912" y="-39920"/>
            <a:ext cx="4629752" cy="1015663"/>
            <a:chOff x="924025" y="1526961"/>
            <a:chExt cx="4629752" cy="1015663"/>
          </a:xfrm>
        </p:grpSpPr>
        <p:sp>
          <p:nvSpPr>
            <p:cNvPr id="10" name="Rectangle 9">
              <a:extLst>
                <a:ext uri="{FF2B5EF4-FFF2-40B4-BE49-F238E27FC236}">
                  <a16:creationId xmlns:a16="http://schemas.microsoft.com/office/drawing/2014/main" id="{55E39CE9-DC9F-215B-F45A-DFF848F3E700}"/>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9CB6E74-BFD1-2ECD-D661-78A2BA544AEC}"/>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12" name="TextBox 11">
              <a:extLst>
                <a:ext uri="{FF2B5EF4-FFF2-40B4-BE49-F238E27FC236}">
                  <a16:creationId xmlns:a16="http://schemas.microsoft.com/office/drawing/2014/main" id="{911BA8A2-27E2-6EF9-2C67-70F94CA768A6}"/>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13" name="Rectangle 12">
              <a:extLst>
                <a:ext uri="{FF2B5EF4-FFF2-40B4-BE49-F238E27FC236}">
                  <a16:creationId xmlns:a16="http://schemas.microsoft.com/office/drawing/2014/main" id="{E4DFA671-2DC5-84BD-D8E7-8B8B354054A7}"/>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64A96E-FE1F-DD8B-F02B-3F2A1FB1D0B6}"/>
              </a:ext>
            </a:extLst>
          </p:cNvPr>
          <p:cNvSpPr>
            <a:spLocks noGrp="1"/>
          </p:cNvSpPr>
          <p:nvPr>
            <p:ph type="title"/>
          </p:nvPr>
        </p:nvSpPr>
        <p:spPr/>
        <p:txBody>
          <a:bodyPr>
            <a:normAutofit/>
          </a:bodyPr>
          <a:lstStyle/>
          <a:p>
            <a:r>
              <a:rPr lang="es-ES" dirty="0"/>
              <a:t>Condicional múltiple: switch mejorado</a:t>
            </a:r>
            <a:endParaRPr lang="en-US" dirty="0"/>
          </a:p>
        </p:txBody>
      </p:sp>
      <p:sp>
        <p:nvSpPr>
          <p:cNvPr id="3" name="Slide Number Placeholder 2">
            <a:extLst>
              <a:ext uri="{FF2B5EF4-FFF2-40B4-BE49-F238E27FC236}">
                <a16:creationId xmlns:a16="http://schemas.microsoft.com/office/drawing/2014/main" id="{15E6D38B-89CE-4804-188C-6F68B0C16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15</a:t>
            </a:fld>
            <a:endParaRPr lang="es-PE" dirty="0"/>
          </a:p>
        </p:txBody>
      </p:sp>
      <p:sp>
        <p:nvSpPr>
          <p:cNvPr id="5" name="Content Placeholder 4">
            <a:extLst>
              <a:ext uri="{FF2B5EF4-FFF2-40B4-BE49-F238E27FC236}">
                <a16:creationId xmlns:a16="http://schemas.microsoft.com/office/drawing/2014/main" id="{504F90AD-0FC8-D711-C0EB-FA5F687403A8}"/>
              </a:ext>
            </a:extLst>
          </p:cNvPr>
          <p:cNvSpPr>
            <a:spLocks noGrp="1"/>
          </p:cNvSpPr>
          <p:nvPr>
            <p:ph sz="quarter" idx="13"/>
          </p:nvPr>
        </p:nvSpPr>
        <p:spPr>
          <a:xfrm>
            <a:off x="838200" y="1846263"/>
            <a:ext cx="3317341" cy="4373562"/>
          </a:xfrm>
        </p:spPr>
        <p:txBody>
          <a:bodyPr>
            <a:normAutofit/>
          </a:bodyPr>
          <a:lstStyle/>
          <a:p>
            <a:pPr marL="50800" indent="0">
              <a:lnSpc>
                <a:spcPct val="110000"/>
              </a:lnSpc>
              <a:buNone/>
            </a:pPr>
            <a:r>
              <a:rPr lang="es-ES" dirty="0"/>
              <a:t>Y recuerda que en Java 21…</a:t>
            </a:r>
          </a:p>
          <a:p>
            <a:pPr>
              <a:lnSpc>
                <a:spcPct val="110000"/>
              </a:lnSpc>
            </a:pPr>
            <a:r>
              <a:rPr lang="es-ES" dirty="0"/>
              <a:t>Puedes hacer uso de </a:t>
            </a:r>
            <a:r>
              <a:rPr lang="es-ES" b="1" dirty="0" err="1">
                <a:solidFill>
                  <a:schemeClr val="accent2"/>
                </a:solidFill>
              </a:rPr>
              <a:t>Pattern</a:t>
            </a:r>
            <a:r>
              <a:rPr lang="es-ES" b="1" dirty="0">
                <a:solidFill>
                  <a:schemeClr val="accent2"/>
                </a:solidFill>
              </a:rPr>
              <a:t> </a:t>
            </a:r>
            <a:r>
              <a:rPr lang="es-ES" b="1" dirty="0" err="1">
                <a:solidFill>
                  <a:schemeClr val="accent2"/>
                </a:solidFill>
              </a:rPr>
              <a:t>Matching</a:t>
            </a:r>
            <a:r>
              <a:rPr lang="es-ES" dirty="0"/>
              <a:t>.</a:t>
            </a:r>
          </a:p>
          <a:p>
            <a:pPr>
              <a:lnSpc>
                <a:spcPct val="110000"/>
              </a:lnSpc>
            </a:pPr>
            <a:r>
              <a:rPr lang="es-ES" dirty="0"/>
              <a:t>Permite la </a:t>
            </a:r>
            <a:r>
              <a:rPr lang="es-ES" b="1" dirty="0"/>
              <a:t>comparación por rangos</a:t>
            </a:r>
            <a:r>
              <a:rPr lang="es-ES" dirty="0"/>
              <a:t>.</a:t>
            </a:r>
            <a:endParaRPr lang="en-US" dirty="0"/>
          </a:p>
        </p:txBody>
      </p:sp>
      <p:sp>
        <p:nvSpPr>
          <p:cNvPr id="4" name="Rectangle 1">
            <a:extLst>
              <a:ext uri="{FF2B5EF4-FFF2-40B4-BE49-F238E27FC236}">
                <a16:creationId xmlns:a16="http://schemas.microsoft.com/office/drawing/2014/main" id="{963EBB2F-A749-6CCE-1475-821D1989FF2A}"/>
              </a:ext>
            </a:extLst>
          </p:cNvPr>
          <p:cNvSpPr>
            <a:spLocks noChangeArrowheads="1"/>
          </p:cNvSpPr>
          <p:nvPr/>
        </p:nvSpPr>
        <p:spPr bwMode="auto">
          <a:xfrm>
            <a:off x="4155541" y="2044130"/>
            <a:ext cx="7318990" cy="3977827"/>
          </a:xfrm>
          <a:prstGeom prst="roundRect">
            <a:avLst>
              <a:gd name="adj" fmla="val 3239"/>
            </a:avLst>
          </a:prstGeom>
          <a:solidFill>
            <a:srgbClr val="1E1F22"/>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public enum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earthquakeScales {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Minor</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Light</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Moderate</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Strong</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Major</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Great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public static void </a:t>
            </a:r>
            <a:r>
              <a:rPr kumimoji="0" lang="en-US" altLang="en-US" sz="1100" b="0" i="0" u="none" strike="noStrike" cap="none" normalizeH="0" baseline="0">
                <a:ln>
                  <a:noFill/>
                </a:ln>
                <a:solidFill>
                  <a:srgbClr val="56A8F5"/>
                </a:solidFill>
                <a:effectLst/>
                <a:latin typeface="JetBrains Mono" panose="02000009000000000000" pitchFamily="49" charset="0"/>
                <a:cs typeface="JetBrains Mono" panose="02000009000000000000" pitchFamily="49" charset="0"/>
              </a:rPr>
              <a:t>main</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(String[] args) {</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Double magnitude =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3.2</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earthquakeScales scale =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switch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(magnitude) {</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Double em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when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em &lt;=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2.5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Minor</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Double em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when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em &gt;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2.5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&amp;&amp; em &lt;=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5.4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Light</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Double em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when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em &gt;=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5.5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&amp;&amp; em &lt;=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6.0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Moderate</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Double em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when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em &gt;=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6.1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&amp;&amp; em &lt;=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6.9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Strong</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case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Double em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when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em &gt;=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7.0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&amp;&amp; em &lt;= </a:t>
            </a:r>
            <a:r>
              <a:rPr kumimoji="0" lang="en-US" altLang="en-US" sz="1100" b="0" i="0" u="none" strike="noStrike" cap="none" normalizeH="0" baseline="0">
                <a:ln>
                  <a:noFill/>
                </a:ln>
                <a:solidFill>
                  <a:srgbClr val="2AACB8"/>
                </a:solidFill>
                <a:effectLst/>
                <a:latin typeface="JetBrains Mono" panose="02000009000000000000" pitchFamily="49" charset="0"/>
                <a:cs typeface="JetBrains Mono" panose="02000009000000000000" pitchFamily="49" charset="0"/>
              </a:rPr>
              <a:t>7.9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Major</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r>
              <a:rPr kumimoji="0" lang="en-US" altLang="en-US" sz="1100" b="0" i="0" u="none" strike="noStrike" cap="none" normalizeH="0" baseline="0">
                <a:ln>
                  <a:noFill/>
                </a:ln>
                <a:solidFill>
                  <a:srgbClr val="CF8E6D"/>
                </a:solidFill>
                <a:effectLst/>
                <a:latin typeface="JetBrains Mono" panose="02000009000000000000" pitchFamily="49" charset="0"/>
                <a:cs typeface="JetBrains Mono" panose="02000009000000000000" pitchFamily="49" charset="0"/>
              </a:rPr>
              <a:t>default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-&gt; earthquakeScales.</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Great</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System.</a:t>
            </a:r>
            <a:r>
              <a:rPr kumimoji="0" lang="en-US" altLang="en-US" sz="1100" b="0" i="1" u="none" strike="noStrike" cap="none" normalizeH="0" baseline="0">
                <a:ln>
                  <a:noFill/>
                </a:ln>
                <a:solidFill>
                  <a:srgbClr val="C77DBB"/>
                </a:solidFill>
                <a:effectLst/>
                <a:latin typeface="JetBrains Mono" panose="02000009000000000000" pitchFamily="49" charset="0"/>
                <a:cs typeface="JetBrains Mono" panose="02000009000000000000" pitchFamily="49" charset="0"/>
              </a:rPr>
              <a:t>out</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.println(</a:t>
            </a:r>
            <a:r>
              <a:rPr kumimoji="0" lang="en-US" altLang="en-US" sz="1100" b="0" i="0" u="none" strike="noStrike" cap="none" normalizeH="0" baseline="0">
                <a:ln>
                  <a:noFill/>
                </a:ln>
                <a:solidFill>
                  <a:srgbClr val="6AAB73"/>
                </a:solidFill>
                <a:effectLst/>
                <a:latin typeface="JetBrains Mono" panose="02000009000000000000" pitchFamily="49" charset="0"/>
                <a:cs typeface="JetBrains Mono" panose="02000009000000000000" pitchFamily="49" charset="0"/>
              </a:rPr>
              <a:t>"Earhquake Scale: " </a:t>
            </a: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 scale.name());</a:t>
            </a:r>
            <a:b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br>
            <a:r>
              <a:rPr kumimoji="0" lang="en-US" altLang="en-US" sz="1100" b="0" i="0" u="none" strike="noStrike" cap="none" normalizeH="0" baseline="0">
                <a:ln>
                  <a:noFill/>
                </a:ln>
                <a:solidFill>
                  <a:srgbClr val="BCBEC4"/>
                </a:solidFill>
                <a:effectLst/>
                <a:latin typeface="JetBrains Mono" panose="02000009000000000000" pitchFamily="49" charset="0"/>
                <a:cs typeface="JetBrains Mono" panose="02000009000000000000"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35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82DE-0519-C340-2A4B-B63E92B4E60B}"/>
              </a:ext>
            </a:extLst>
          </p:cNvPr>
          <p:cNvSpPr>
            <a:spLocks noGrp="1"/>
          </p:cNvSpPr>
          <p:nvPr>
            <p:ph type="title"/>
          </p:nvPr>
        </p:nvSpPr>
        <p:spPr/>
        <p:txBody>
          <a:bodyPr/>
          <a:lstStyle/>
          <a:p>
            <a:r>
              <a:rPr lang="es-ES" dirty="0"/>
              <a:t>Anidamiento de condiciones</a:t>
            </a:r>
            <a:endParaRPr lang="en-US" dirty="0"/>
          </a:p>
        </p:txBody>
      </p:sp>
      <p:sp>
        <p:nvSpPr>
          <p:cNvPr id="3" name="Slide Number Placeholder 2">
            <a:extLst>
              <a:ext uri="{FF2B5EF4-FFF2-40B4-BE49-F238E27FC236}">
                <a16:creationId xmlns:a16="http://schemas.microsoft.com/office/drawing/2014/main" id="{B6704AAC-A08A-13E7-32A5-8094599B69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16</a:t>
            </a:fld>
            <a:endParaRPr lang="es-PE"/>
          </a:p>
        </p:txBody>
      </p:sp>
      <p:grpSp>
        <p:nvGrpSpPr>
          <p:cNvPr id="5" name="Group 4">
            <a:extLst>
              <a:ext uri="{FF2B5EF4-FFF2-40B4-BE49-F238E27FC236}">
                <a16:creationId xmlns:a16="http://schemas.microsoft.com/office/drawing/2014/main" id="{0CC3B240-DC62-D19F-43A3-CA710682730B}"/>
              </a:ext>
            </a:extLst>
          </p:cNvPr>
          <p:cNvGrpSpPr/>
          <p:nvPr/>
        </p:nvGrpSpPr>
        <p:grpSpPr>
          <a:xfrm>
            <a:off x="846912" y="-39920"/>
            <a:ext cx="4629752" cy="1015663"/>
            <a:chOff x="924025" y="1526961"/>
            <a:chExt cx="4629752" cy="1015663"/>
          </a:xfrm>
        </p:grpSpPr>
        <p:sp>
          <p:nvSpPr>
            <p:cNvPr id="6" name="Rectangle 5">
              <a:extLst>
                <a:ext uri="{FF2B5EF4-FFF2-40B4-BE49-F238E27FC236}">
                  <a16:creationId xmlns:a16="http://schemas.microsoft.com/office/drawing/2014/main" id="{64AB105E-15B0-4381-2109-38F52357D854}"/>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EA3E22-905A-F537-F63D-D216080C771E}"/>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8" name="TextBox 7">
              <a:extLst>
                <a:ext uri="{FF2B5EF4-FFF2-40B4-BE49-F238E27FC236}">
                  <a16:creationId xmlns:a16="http://schemas.microsoft.com/office/drawing/2014/main" id="{50271D8B-B815-5CBB-C7AC-7DD5DB391572}"/>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9" name="Rectangle 8">
              <a:extLst>
                <a:ext uri="{FF2B5EF4-FFF2-40B4-BE49-F238E27FC236}">
                  <a16:creationId xmlns:a16="http://schemas.microsoft.com/office/drawing/2014/main" id="{9BD955B6-80AE-12D1-4327-065DE41AD170}"/>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79CAAD0-986A-9CD8-350E-EC763AEA018E}"/>
              </a:ext>
            </a:extLst>
          </p:cNvPr>
          <p:cNvGrpSpPr/>
          <p:nvPr/>
        </p:nvGrpSpPr>
        <p:grpSpPr>
          <a:xfrm>
            <a:off x="2681588" y="1761085"/>
            <a:ext cx="6828824" cy="4469452"/>
            <a:chOff x="2599623" y="1206733"/>
            <a:chExt cx="7382577" cy="4831882"/>
          </a:xfrm>
        </p:grpSpPr>
        <p:sp>
          <p:nvSpPr>
            <p:cNvPr id="11" name="Diamond 10">
              <a:extLst>
                <a:ext uri="{FF2B5EF4-FFF2-40B4-BE49-F238E27FC236}">
                  <a16:creationId xmlns:a16="http://schemas.microsoft.com/office/drawing/2014/main" id="{64EBD676-2FBE-3BC8-8740-E36C6B4C7847}"/>
                </a:ext>
              </a:extLst>
            </p:cNvPr>
            <p:cNvSpPr/>
            <p:nvPr/>
          </p:nvSpPr>
          <p:spPr>
            <a:xfrm>
              <a:off x="5206466" y="1562868"/>
              <a:ext cx="2194560" cy="2194560"/>
            </a:xfrm>
            <a:prstGeom prst="diamond">
              <a:avLst/>
            </a:prstGeom>
            <a:solidFill>
              <a:schemeClr val="accent2"/>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dirty="0"/>
                <a:t>Estructura Condicional</a:t>
              </a:r>
            </a:p>
            <a:p>
              <a:pPr algn="ctr"/>
              <a:r>
                <a:rPr lang="es-ES" dirty="0"/>
                <a:t>Simple</a:t>
              </a:r>
            </a:p>
            <a:p>
              <a:pPr algn="ctr"/>
              <a:r>
                <a:rPr lang="es-ES" dirty="0"/>
                <a:t>( </a:t>
              </a:r>
              <a:r>
                <a:rPr lang="es-ES" dirty="0" err="1"/>
                <a:t>if</a:t>
              </a:r>
              <a:r>
                <a:rPr lang="es-ES" dirty="0"/>
                <a:t> )</a:t>
              </a:r>
              <a:endParaRPr lang="en-US" dirty="0"/>
            </a:p>
          </p:txBody>
        </p:sp>
        <p:sp>
          <p:nvSpPr>
            <p:cNvPr id="12" name="Diamond 11">
              <a:extLst>
                <a:ext uri="{FF2B5EF4-FFF2-40B4-BE49-F238E27FC236}">
                  <a16:creationId xmlns:a16="http://schemas.microsoft.com/office/drawing/2014/main" id="{6E428FC6-9D23-0192-7A77-6468EF364097}"/>
                </a:ext>
              </a:extLst>
            </p:cNvPr>
            <p:cNvSpPr/>
            <p:nvPr/>
          </p:nvSpPr>
          <p:spPr>
            <a:xfrm>
              <a:off x="3011906" y="3844055"/>
              <a:ext cx="2194560" cy="2194560"/>
            </a:xfrm>
            <a:prstGeom prst="diamond">
              <a:avLst/>
            </a:prstGeom>
            <a:solidFill>
              <a:schemeClr val="accent4">
                <a:lumMod val="7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dirty="0"/>
                <a:t>Estructura Condicional Doble</a:t>
              </a:r>
            </a:p>
            <a:p>
              <a:pPr algn="ctr"/>
              <a:r>
                <a:rPr lang="es-ES" dirty="0"/>
                <a:t>( </a:t>
              </a:r>
              <a:r>
                <a:rPr lang="es-ES" dirty="0" err="1"/>
                <a:t>if</a:t>
              </a:r>
              <a:r>
                <a:rPr lang="es-ES" dirty="0"/>
                <a:t>..</a:t>
              </a:r>
              <a:r>
                <a:rPr lang="es-ES" dirty="0" err="1"/>
                <a:t>else</a:t>
              </a:r>
              <a:r>
                <a:rPr lang="es-ES" dirty="0"/>
                <a:t> )</a:t>
              </a:r>
              <a:endParaRPr lang="en-US" dirty="0"/>
            </a:p>
          </p:txBody>
        </p:sp>
        <p:sp>
          <p:nvSpPr>
            <p:cNvPr id="13" name="Diamond 12">
              <a:extLst>
                <a:ext uri="{FF2B5EF4-FFF2-40B4-BE49-F238E27FC236}">
                  <a16:creationId xmlns:a16="http://schemas.microsoft.com/office/drawing/2014/main" id="{D7CB31B4-B135-759E-4C70-79E53BA4D7C7}"/>
                </a:ext>
              </a:extLst>
            </p:cNvPr>
            <p:cNvSpPr/>
            <p:nvPr/>
          </p:nvSpPr>
          <p:spPr>
            <a:xfrm>
              <a:off x="7401026" y="3844055"/>
              <a:ext cx="2194560" cy="2194560"/>
            </a:xfrm>
            <a:prstGeom prst="diamond">
              <a:avLst/>
            </a:prstGeom>
            <a:solidFill>
              <a:srgbClr val="82AF9B"/>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dirty="0"/>
                <a:t>Estructura Condicional</a:t>
              </a:r>
            </a:p>
            <a:p>
              <a:pPr algn="ctr"/>
              <a:r>
                <a:rPr lang="es-ES" dirty="0"/>
                <a:t>Múltiple</a:t>
              </a:r>
            </a:p>
            <a:p>
              <a:pPr algn="ctr"/>
              <a:r>
                <a:rPr lang="es-ES" dirty="0"/>
                <a:t>( switch )</a:t>
              </a:r>
              <a:endParaRPr lang="en-US" dirty="0"/>
            </a:p>
          </p:txBody>
        </p:sp>
        <p:cxnSp>
          <p:nvCxnSpPr>
            <p:cNvPr id="14" name="Straight Connector 13">
              <a:extLst>
                <a:ext uri="{FF2B5EF4-FFF2-40B4-BE49-F238E27FC236}">
                  <a16:creationId xmlns:a16="http://schemas.microsoft.com/office/drawing/2014/main" id="{8D60C919-0DC7-5A69-E0EB-739D7AA4E634}"/>
                </a:ext>
              </a:extLst>
            </p:cNvPr>
            <p:cNvCxnSpPr>
              <a:cxnSpLocks/>
            </p:cNvCxnSpPr>
            <p:nvPr/>
          </p:nvCxnSpPr>
          <p:spPr>
            <a:xfrm>
              <a:off x="6975914" y="3191099"/>
              <a:ext cx="1068405" cy="1023636"/>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869576-2CDB-E3EF-F287-2E3D6F3CC3B1}"/>
                </a:ext>
              </a:extLst>
            </p:cNvPr>
            <p:cNvCxnSpPr>
              <a:cxnSpLocks/>
            </p:cNvCxnSpPr>
            <p:nvPr/>
          </p:nvCxnSpPr>
          <p:spPr>
            <a:xfrm flipV="1">
              <a:off x="4588842" y="3147786"/>
              <a:ext cx="1029907" cy="1066949"/>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9D748DC-5F39-547B-0A4B-D343C4F2DA68}"/>
                </a:ext>
              </a:extLst>
            </p:cNvPr>
            <p:cNvCxnSpPr>
              <a:cxnSpLocks/>
            </p:cNvCxnSpPr>
            <p:nvPr/>
          </p:nvCxnSpPr>
          <p:spPr>
            <a:xfrm>
              <a:off x="5131066" y="5340782"/>
              <a:ext cx="2415140" cy="0"/>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Arc 16">
              <a:extLst>
                <a:ext uri="{FF2B5EF4-FFF2-40B4-BE49-F238E27FC236}">
                  <a16:creationId xmlns:a16="http://schemas.microsoft.com/office/drawing/2014/main" id="{60BA5410-3CAF-E93B-2355-9483A6B09101}"/>
                </a:ext>
              </a:extLst>
            </p:cNvPr>
            <p:cNvSpPr/>
            <p:nvPr/>
          </p:nvSpPr>
          <p:spPr>
            <a:xfrm rot="16200000">
              <a:off x="5904297" y="1206733"/>
              <a:ext cx="798897" cy="798897"/>
            </a:xfrm>
            <a:prstGeom prst="arc">
              <a:avLst>
                <a:gd name="adj1" fmla="val 14606096"/>
                <a:gd name="adj2" fmla="val 710845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8" name="Arc 17">
              <a:extLst>
                <a:ext uri="{FF2B5EF4-FFF2-40B4-BE49-F238E27FC236}">
                  <a16:creationId xmlns:a16="http://schemas.microsoft.com/office/drawing/2014/main" id="{3EE9C675-8956-C644-5FFE-CCDDD52BA06D}"/>
                </a:ext>
              </a:extLst>
            </p:cNvPr>
            <p:cNvSpPr/>
            <p:nvPr/>
          </p:nvSpPr>
          <p:spPr>
            <a:xfrm>
              <a:off x="9183303" y="4541886"/>
              <a:ext cx="798897" cy="798897"/>
            </a:xfrm>
            <a:prstGeom prst="arc">
              <a:avLst>
                <a:gd name="adj1" fmla="val 14606096"/>
                <a:gd name="adj2" fmla="val 710845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9" name="Arc 18">
              <a:extLst>
                <a:ext uri="{FF2B5EF4-FFF2-40B4-BE49-F238E27FC236}">
                  <a16:creationId xmlns:a16="http://schemas.microsoft.com/office/drawing/2014/main" id="{6A19AE07-B5C9-9CC8-792C-860886ED1C92}"/>
                </a:ext>
              </a:extLst>
            </p:cNvPr>
            <p:cNvSpPr/>
            <p:nvPr/>
          </p:nvSpPr>
          <p:spPr>
            <a:xfrm flipH="1">
              <a:off x="2599623" y="4541885"/>
              <a:ext cx="798897" cy="798897"/>
            </a:xfrm>
            <a:prstGeom prst="arc">
              <a:avLst>
                <a:gd name="adj1" fmla="val 14606096"/>
                <a:gd name="adj2" fmla="val 7108453"/>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20" name="Straight Connector 19">
              <a:extLst>
                <a:ext uri="{FF2B5EF4-FFF2-40B4-BE49-F238E27FC236}">
                  <a16:creationId xmlns:a16="http://schemas.microsoft.com/office/drawing/2014/main" id="{CDA2338D-2FD3-BDA8-E6CF-DB8F3E4D1EBF}"/>
                </a:ext>
              </a:extLst>
            </p:cNvPr>
            <p:cNvCxnSpPr>
              <a:cxnSpLocks/>
            </p:cNvCxnSpPr>
            <p:nvPr/>
          </p:nvCxnSpPr>
          <p:spPr>
            <a:xfrm>
              <a:off x="6702398" y="3439352"/>
              <a:ext cx="1068405" cy="1023636"/>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E14C99-8C56-CA03-5BD7-42D312C94AF9}"/>
                </a:ext>
              </a:extLst>
            </p:cNvPr>
            <p:cNvCxnSpPr>
              <a:cxnSpLocks/>
            </p:cNvCxnSpPr>
            <p:nvPr/>
          </p:nvCxnSpPr>
          <p:spPr>
            <a:xfrm flipV="1">
              <a:off x="4819852" y="3417696"/>
              <a:ext cx="1029907" cy="1066949"/>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361B11-6744-2C05-9BCF-7081F24988F1}"/>
                </a:ext>
              </a:extLst>
            </p:cNvPr>
            <p:cNvCxnSpPr>
              <a:cxnSpLocks/>
            </p:cNvCxnSpPr>
            <p:nvPr/>
          </p:nvCxnSpPr>
          <p:spPr>
            <a:xfrm>
              <a:off x="5111816" y="5745043"/>
              <a:ext cx="24151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035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983-D187-5021-011D-340D9A646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17</a:t>
            </a:fld>
            <a:endParaRPr lang="es-PE"/>
          </a:p>
        </p:txBody>
      </p:sp>
      <p:sp>
        <p:nvSpPr>
          <p:cNvPr id="2" name="TextBox 1">
            <a:extLst>
              <a:ext uri="{FF2B5EF4-FFF2-40B4-BE49-F238E27FC236}">
                <a16:creationId xmlns:a16="http://schemas.microsoft.com/office/drawing/2014/main" id="{6B32F08B-E599-8764-EE5E-B3C48CE274CF}"/>
              </a:ext>
            </a:extLst>
          </p:cNvPr>
          <p:cNvSpPr txBox="1"/>
          <p:nvPr/>
        </p:nvSpPr>
        <p:spPr>
          <a:xfrm rot="16200000">
            <a:off x="-1552306" y="2760043"/>
            <a:ext cx="5599610" cy="1446550"/>
          </a:xfrm>
          <a:prstGeom prst="rect">
            <a:avLst/>
          </a:prstGeom>
          <a:noFill/>
        </p:spPr>
        <p:txBody>
          <a:bodyPr wrap="none" rtlCol="0">
            <a:spAutoFit/>
          </a:bodyPr>
          <a:lstStyle/>
          <a:p>
            <a:r>
              <a:rPr lang="es-ES" sz="8800" b="1" dirty="0">
                <a:solidFill>
                  <a:schemeClr val="bg1">
                    <a:lumMod val="85000"/>
                  </a:schemeClr>
                </a:solidFill>
                <a:latin typeface="Helvetica" pitchFamily="2" charset="0"/>
              </a:rPr>
              <a:t>contenido</a:t>
            </a:r>
            <a:endParaRPr lang="en-US" sz="8800" b="1" dirty="0">
              <a:solidFill>
                <a:schemeClr val="bg1">
                  <a:lumMod val="85000"/>
                </a:schemeClr>
              </a:solidFill>
              <a:latin typeface="Helvetica" pitchFamily="2" charset="0"/>
            </a:endParaRPr>
          </a:p>
        </p:txBody>
      </p:sp>
      <p:grpSp>
        <p:nvGrpSpPr>
          <p:cNvPr id="4" name="Group 3">
            <a:extLst>
              <a:ext uri="{FF2B5EF4-FFF2-40B4-BE49-F238E27FC236}">
                <a16:creationId xmlns:a16="http://schemas.microsoft.com/office/drawing/2014/main" id="{356232F4-70C8-C517-6AFF-BE83D525DAAD}"/>
              </a:ext>
            </a:extLst>
          </p:cNvPr>
          <p:cNvGrpSpPr/>
          <p:nvPr/>
        </p:nvGrpSpPr>
        <p:grpSpPr>
          <a:xfrm>
            <a:off x="1955128" y="2672054"/>
            <a:ext cx="4629752" cy="1015663"/>
            <a:chOff x="924025" y="1526961"/>
            <a:chExt cx="4629752" cy="1015663"/>
          </a:xfrm>
        </p:grpSpPr>
        <p:sp>
          <p:nvSpPr>
            <p:cNvPr id="15" name="Rectangle 14">
              <a:extLst>
                <a:ext uri="{FF2B5EF4-FFF2-40B4-BE49-F238E27FC236}">
                  <a16:creationId xmlns:a16="http://schemas.microsoft.com/office/drawing/2014/main" id="{7239BAF7-6461-3460-7124-CC87D48DB413}"/>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E7F899-F28C-C7A1-9A5F-C51ECC1A2501}"/>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17" name="TextBox 16">
              <a:extLst>
                <a:ext uri="{FF2B5EF4-FFF2-40B4-BE49-F238E27FC236}">
                  <a16:creationId xmlns:a16="http://schemas.microsoft.com/office/drawing/2014/main" id="{2AF805C7-CBE8-E255-68DF-C6DE8386ADAF}"/>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18" name="Rectangle 17">
              <a:extLst>
                <a:ext uri="{FF2B5EF4-FFF2-40B4-BE49-F238E27FC236}">
                  <a16:creationId xmlns:a16="http://schemas.microsoft.com/office/drawing/2014/main" id="{D45F683C-083B-4EAA-D3C1-1A378724E7E2}"/>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128E89F-E5A0-B939-5EBB-4F1A37FD8B52}"/>
              </a:ext>
            </a:extLst>
          </p:cNvPr>
          <p:cNvGrpSpPr/>
          <p:nvPr/>
        </p:nvGrpSpPr>
        <p:grpSpPr>
          <a:xfrm>
            <a:off x="1955128" y="3561599"/>
            <a:ext cx="4629752" cy="1015663"/>
            <a:chOff x="924025" y="1526961"/>
            <a:chExt cx="4629752" cy="1015663"/>
          </a:xfrm>
        </p:grpSpPr>
        <p:sp>
          <p:nvSpPr>
            <p:cNvPr id="20" name="Rectangle 19">
              <a:extLst>
                <a:ext uri="{FF2B5EF4-FFF2-40B4-BE49-F238E27FC236}">
                  <a16:creationId xmlns:a16="http://schemas.microsoft.com/office/drawing/2014/main" id="{53DD428E-2B36-BEF9-5D64-F43F2B5FCFAE}"/>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1EBD91-0CD9-10A4-75E7-CB75D7B7D977}"/>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22" name="TextBox 21">
              <a:extLst>
                <a:ext uri="{FF2B5EF4-FFF2-40B4-BE49-F238E27FC236}">
                  <a16:creationId xmlns:a16="http://schemas.microsoft.com/office/drawing/2014/main" id="{F1D0630B-0B0F-7C88-7C30-8C1FFFA75754}"/>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23" name="Rectangle 22">
              <a:extLst>
                <a:ext uri="{FF2B5EF4-FFF2-40B4-BE49-F238E27FC236}">
                  <a16:creationId xmlns:a16="http://schemas.microsoft.com/office/drawing/2014/main" id="{58B17AA6-2A3D-F74D-3001-D04EC4218E54}"/>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D8EC2C4-D534-A87E-5305-9BD92B9838D9}"/>
              </a:ext>
            </a:extLst>
          </p:cNvPr>
          <p:cNvGrpSpPr/>
          <p:nvPr/>
        </p:nvGrpSpPr>
        <p:grpSpPr>
          <a:xfrm>
            <a:off x="1955128" y="892964"/>
            <a:ext cx="4629752" cy="1015663"/>
            <a:chOff x="924025" y="1526961"/>
            <a:chExt cx="4629752" cy="1015663"/>
          </a:xfrm>
        </p:grpSpPr>
        <p:sp>
          <p:nvSpPr>
            <p:cNvPr id="6" name="Rectangle 5">
              <a:extLst>
                <a:ext uri="{FF2B5EF4-FFF2-40B4-BE49-F238E27FC236}">
                  <a16:creationId xmlns:a16="http://schemas.microsoft.com/office/drawing/2014/main" id="{AFE41E11-2903-D4AD-BABB-046EDBE4AABD}"/>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12F7A-F286-0B30-D30E-E9A916CC839B}"/>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7" name="TextBox 6">
              <a:extLst>
                <a:ext uri="{FF2B5EF4-FFF2-40B4-BE49-F238E27FC236}">
                  <a16:creationId xmlns:a16="http://schemas.microsoft.com/office/drawing/2014/main" id="{93EEA1CE-79B2-915B-2C77-2F1212A1BF67}"/>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8" name="Rectangle 7">
              <a:extLst>
                <a:ext uri="{FF2B5EF4-FFF2-40B4-BE49-F238E27FC236}">
                  <a16:creationId xmlns:a16="http://schemas.microsoft.com/office/drawing/2014/main" id="{830C6426-CF18-244B-D9EC-4576E393467C}"/>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45247CA5-A0E6-5FEE-D972-64B7FAA0BBEF}"/>
              </a:ext>
            </a:extLst>
          </p:cNvPr>
          <p:cNvSpPr/>
          <p:nvPr/>
        </p:nvSpPr>
        <p:spPr>
          <a:xfrm>
            <a:off x="1801640" y="683513"/>
            <a:ext cx="9678154" cy="55996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C62550A-9487-0FB4-AEF5-18BF59D1D1BB}"/>
              </a:ext>
            </a:extLst>
          </p:cNvPr>
          <p:cNvGrpSpPr/>
          <p:nvPr/>
        </p:nvGrpSpPr>
        <p:grpSpPr>
          <a:xfrm>
            <a:off x="1955128" y="1782509"/>
            <a:ext cx="4629752" cy="1015663"/>
            <a:chOff x="924025" y="1526961"/>
            <a:chExt cx="4629752" cy="1015663"/>
          </a:xfrm>
        </p:grpSpPr>
        <p:sp>
          <p:nvSpPr>
            <p:cNvPr id="11" name="Rectangle 10">
              <a:extLst>
                <a:ext uri="{FF2B5EF4-FFF2-40B4-BE49-F238E27FC236}">
                  <a16:creationId xmlns:a16="http://schemas.microsoft.com/office/drawing/2014/main" id="{89EE3C4A-25E0-0661-5719-DFD8A408196E}"/>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03E694-3539-B74F-A7F9-A90BF4FC7172}"/>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D0BD6589-A9C6-D2FD-D50D-C5AAC8113E8A}"/>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4" name="Rectangle 13">
              <a:extLst>
                <a:ext uri="{FF2B5EF4-FFF2-40B4-BE49-F238E27FC236}">
                  <a16:creationId xmlns:a16="http://schemas.microsoft.com/office/drawing/2014/main" id="{FE0265B7-9BAF-D770-6E56-5AE1A9C41973}"/>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05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96D539-3991-0688-9EAD-B324B68D98D0}"/>
              </a:ext>
            </a:extLst>
          </p:cNvPr>
          <p:cNvPicPr>
            <a:picLocks noChangeAspect="1"/>
          </p:cNvPicPr>
          <p:nvPr/>
        </p:nvPicPr>
        <p:blipFill rotWithShape="1">
          <a:blip r:embed="rId2">
            <a:alphaModFix amt="10000"/>
          </a:blip>
          <a:srcRect r="20329"/>
          <a:stretch/>
        </p:blipFill>
        <p:spPr>
          <a:xfrm>
            <a:off x="5723822" y="0"/>
            <a:ext cx="6466993" cy="6858000"/>
          </a:xfrm>
          <a:prstGeom prst="rect">
            <a:avLst/>
          </a:prstGeom>
        </p:spPr>
      </p:pic>
      <p:grpSp>
        <p:nvGrpSpPr>
          <p:cNvPr id="11" name="Group 10">
            <a:extLst>
              <a:ext uri="{FF2B5EF4-FFF2-40B4-BE49-F238E27FC236}">
                <a16:creationId xmlns:a16="http://schemas.microsoft.com/office/drawing/2014/main" id="{07DE9D77-DCD0-2977-6C01-324BC31FB6DF}"/>
              </a:ext>
            </a:extLst>
          </p:cNvPr>
          <p:cNvGrpSpPr/>
          <p:nvPr/>
        </p:nvGrpSpPr>
        <p:grpSpPr>
          <a:xfrm>
            <a:off x="846912" y="-39920"/>
            <a:ext cx="4629752" cy="1015663"/>
            <a:chOff x="924025" y="1526961"/>
            <a:chExt cx="4629752" cy="1015663"/>
          </a:xfrm>
        </p:grpSpPr>
        <p:sp>
          <p:nvSpPr>
            <p:cNvPr id="12" name="Rectangle 11">
              <a:extLst>
                <a:ext uri="{FF2B5EF4-FFF2-40B4-BE49-F238E27FC236}">
                  <a16:creationId xmlns:a16="http://schemas.microsoft.com/office/drawing/2014/main" id="{D5216FE2-C4ED-027B-358F-B045860ED652}"/>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AA8185F-2C8F-3588-1D33-BC98D51BDF13}"/>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4" name="TextBox 13">
              <a:extLst>
                <a:ext uri="{FF2B5EF4-FFF2-40B4-BE49-F238E27FC236}">
                  <a16:creationId xmlns:a16="http://schemas.microsoft.com/office/drawing/2014/main" id="{5104A65E-51BB-3A04-D273-5D18F3CEC8CF}"/>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5" name="Rectangle 14">
              <a:extLst>
                <a:ext uri="{FF2B5EF4-FFF2-40B4-BE49-F238E27FC236}">
                  <a16:creationId xmlns:a16="http://schemas.microsoft.com/office/drawing/2014/main" id="{689645D3-3A66-66D5-8170-A709DB05BCD1}"/>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AE16E32-A371-7CA9-FC10-A1CD2AA82C80}"/>
              </a:ext>
            </a:extLst>
          </p:cNvPr>
          <p:cNvSpPr>
            <a:spLocks noGrp="1"/>
          </p:cNvSpPr>
          <p:nvPr>
            <p:ph type="title"/>
          </p:nvPr>
        </p:nvSpPr>
        <p:spPr/>
        <p:txBody>
          <a:bodyPr/>
          <a:lstStyle/>
          <a:p>
            <a:r>
              <a:rPr lang="es-ES" dirty="0"/>
              <a:t>Ejemplo</a:t>
            </a:r>
            <a:endParaRPr lang="en-US" dirty="0"/>
          </a:p>
        </p:txBody>
      </p:sp>
      <p:sp>
        <p:nvSpPr>
          <p:cNvPr id="3" name="Slide Number Placeholder 2">
            <a:extLst>
              <a:ext uri="{FF2B5EF4-FFF2-40B4-BE49-F238E27FC236}">
                <a16:creationId xmlns:a16="http://schemas.microsoft.com/office/drawing/2014/main" id="{A60F509D-479B-DC1E-F942-24FF5764D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18</a:t>
            </a:fld>
            <a:endParaRPr lang="es-PE" dirty="0"/>
          </a:p>
        </p:txBody>
      </p:sp>
      <p:sp>
        <p:nvSpPr>
          <p:cNvPr id="4" name="Content Placeholder 3">
            <a:extLst>
              <a:ext uri="{FF2B5EF4-FFF2-40B4-BE49-F238E27FC236}">
                <a16:creationId xmlns:a16="http://schemas.microsoft.com/office/drawing/2014/main" id="{CF31D7AC-91EE-2C3C-CECE-0EE6F7E6214C}"/>
              </a:ext>
            </a:extLst>
          </p:cNvPr>
          <p:cNvSpPr>
            <a:spLocks noGrp="1"/>
          </p:cNvSpPr>
          <p:nvPr>
            <p:ph sz="quarter" idx="13"/>
          </p:nvPr>
        </p:nvSpPr>
        <p:spPr>
          <a:xfrm>
            <a:off x="838201" y="1846262"/>
            <a:ext cx="6891068" cy="4356129"/>
          </a:xfrm>
        </p:spPr>
        <p:txBody>
          <a:bodyPr>
            <a:normAutofit fontScale="77500" lnSpcReduction="20000"/>
          </a:bodyPr>
          <a:lstStyle/>
          <a:p>
            <a:pPr marL="50800" indent="0">
              <a:lnSpc>
                <a:spcPct val="120000"/>
              </a:lnSpc>
              <a:buNone/>
            </a:pPr>
            <a:r>
              <a:rPr lang="es-ES" dirty="0"/>
              <a:t>Escribir un programa en Java para crear una Calculadora de Áreas. Esta calculadora debe preguntar al usuario por la figura geométrica (cuadrado, rectángulo, triángulo o círculo) y una vez seleccionada ésta, deberá solicitar los datos pertinentes para el cálculo del área respectiva.</a:t>
            </a:r>
          </a:p>
          <a:p>
            <a:pPr marL="50800" indent="0">
              <a:lnSpc>
                <a:spcPct val="120000"/>
              </a:lnSpc>
              <a:buNone/>
            </a:pPr>
            <a:r>
              <a:rPr lang="en-US" dirty="0"/>
              <a:t>La </a:t>
            </a:r>
            <a:r>
              <a:rPr lang="en-US" dirty="0" err="1"/>
              <a:t>elección</a:t>
            </a:r>
            <a:r>
              <a:rPr lang="en-US" dirty="0"/>
              <a:t> de la </a:t>
            </a:r>
            <a:r>
              <a:rPr lang="en-US" dirty="0" err="1"/>
              <a:t>figura</a:t>
            </a:r>
            <a:r>
              <a:rPr lang="en-US" dirty="0"/>
              <a:t> </a:t>
            </a:r>
            <a:r>
              <a:rPr lang="en-US" dirty="0" err="1"/>
              <a:t>requiere</a:t>
            </a:r>
            <a:r>
              <a:rPr lang="en-US" dirty="0"/>
              <a:t> que </a:t>
            </a:r>
            <a:r>
              <a:rPr lang="en-US" dirty="0" err="1"/>
              <a:t>el</a:t>
            </a:r>
            <a:r>
              <a:rPr lang="en-US" dirty="0"/>
              <a:t> </a:t>
            </a:r>
            <a:r>
              <a:rPr lang="en-US" dirty="0" err="1"/>
              <a:t>usuario</a:t>
            </a:r>
            <a:r>
              <a:rPr lang="en-US" dirty="0"/>
              <a:t> </a:t>
            </a:r>
            <a:r>
              <a:rPr lang="en-US" dirty="0" err="1"/>
              <a:t>ingrese</a:t>
            </a:r>
            <a:r>
              <a:rPr lang="en-US" dirty="0"/>
              <a:t> </a:t>
            </a:r>
            <a:r>
              <a:rPr lang="en-US" dirty="0" err="1"/>
              <a:t>el</a:t>
            </a:r>
            <a:r>
              <a:rPr lang="en-US" dirty="0"/>
              <a:t> </a:t>
            </a:r>
            <a:r>
              <a:rPr lang="en-US" dirty="0" err="1"/>
              <a:t>nombre</a:t>
            </a:r>
            <a:r>
              <a:rPr lang="en-US" dirty="0"/>
              <a:t> </a:t>
            </a:r>
            <a:r>
              <a:rPr lang="en-US" dirty="0" err="1"/>
              <a:t>completo</a:t>
            </a:r>
            <a:r>
              <a:rPr lang="en-US" dirty="0"/>
              <a:t> de la </a:t>
            </a:r>
            <a:r>
              <a:rPr lang="en-US" dirty="0" err="1"/>
              <a:t>figura</a:t>
            </a:r>
            <a:r>
              <a:rPr lang="en-US" dirty="0"/>
              <a:t> o las </a:t>
            </a:r>
            <a:r>
              <a:rPr lang="en-US" dirty="0" err="1"/>
              <a:t>tres</a:t>
            </a:r>
            <a:r>
              <a:rPr lang="en-US" dirty="0"/>
              <a:t> </a:t>
            </a:r>
            <a:r>
              <a:rPr lang="en-US" dirty="0" err="1"/>
              <a:t>primeras</a:t>
            </a:r>
            <a:r>
              <a:rPr lang="en-US" dirty="0"/>
              <a:t> </a:t>
            </a:r>
            <a:r>
              <a:rPr lang="en-US" dirty="0" err="1"/>
              <a:t>letras</a:t>
            </a:r>
            <a:r>
              <a:rPr lang="en-US" dirty="0"/>
              <a:t> (“</a:t>
            </a:r>
            <a:r>
              <a:rPr lang="en-US" dirty="0" err="1"/>
              <a:t>cuadrado</a:t>
            </a:r>
            <a:r>
              <a:rPr lang="en-US" dirty="0"/>
              <a:t>” o “</a:t>
            </a:r>
            <a:r>
              <a:rPr lang="en-US" dirty="0" err="1"/>
              <a:t>cua</a:t>
            </a:r>
            <a:r>
              <a:rPr lang="en-US" dirty="0"/>
              <a:t>”, </a:t>
            </a:r>
            <a:r>
              <a:rPr lang="en-US" dirty="0" err="1"/>
              <a:t>por</a:t>
            </a:r>
            <a:r>
              <a:rPr lang="en-US" dirty="0"/>
              <a:t> </a:t>
            </a:r>
            <a:r>
              <a:rPr lang="en-US" dirty="0" err="1"/>
              <a:t>ejemplo</a:t>
            </a:r>
            <a:r>
              <a:rPr lang="en-US" dirty="0"/>
              <a:t>). </a:t>
            </a:r>
            <a:r>
              <a:rPr lang="en-US" dirty="0" err="1"/>
              <a:t>Hacer</a:t>
            </a:r>
            <a:r>
              <a:rPr lang="en-US" dirty="0"/>
              <a:t> </a:t>
            </a:r>
            <a:r>
              <a:rPr lang="en-US" dirty="0" err="1"/>
              <a:t>uso</a:t>
            </a:r>
            <a:r>
              <a:rPr lang="en-US" dirty="0"/>
              <a:t> de </a:t>
            </a:r>
            <a:r>
              <a:rPr lang="en-US" dirty="0" err="1"/>
              <a:t>los</a:t>
            </a:r>
            <a:r>
              <a:rPr lang="en-US" dirty="0"/>
              <a:t> </a:t>
            </a:r>
            <a:r>
              <a:rPr lang="en-US" dirty="0" err="1"/>
              <a:t>métodos</a:t>
            </a:r>
            <a:r>
              <a:rPr lang="en-US" dirty="0"/>
              <a:t> </a:t>
            </a:r>
            <a:r>
              <a:rPr lang="en-US" dirty="0">
                <a:solidFill>
                  <a:schemeClr val="accent2"/>
                </a:solidFill>
              </a:rPr>
              <a:t>equals</a:t>
            </a:r>
            <a:r>
              <a:rPr lang="en-US" dirty="0"/>
              <a:t> y </a:t>
            </a:r>
            <a:r>
              <a:rPr lang="en-US" dirty="0">
                <a:solidFill>
                  <a:schemeClr val="accent2"/>
                </a:solidFill>
              </a:rPr>
              <a:t>contains</a:t>
            </a:r>
            <a:r>
              <a:rPr lang="en-US" dirty="0"/>
              <a:t> de la </a:t>
            </a:r>
            <a:r>
              <a:rPr lang="en-US" dirty="0" err="1"/>
              <a:t>clase</a:t>
            </a:r>
            <a:r>
              <a:rPr lang="en-US" dirty="0"/>
              <a:t> </a:t>
            </a:r>
            <a:r>
              <a:rPr lang="en-US" dirty="0">
                <a:solidFill>
                  <a:srgbClr val="00B0F0"/>
                </a:solidFill>
              </a:rPr>
              <a:t>String</a:t>
            </a:r>
            <a:r>
              <a:rPr lang="en-US" dirty="0"/>
              <a:t> para </a:t>
            </a:r>
            <a:r>
              <a:rPr lang="en-US" dirty="0" err="1"/>
              <a:t>validar</a:t>
            </a:r>
            <a:r>
              <a:rPr lang="en-US" dirty="0"/>
              <a:t> </a:t>
            </a:r>
            <a:r>
              <a:rPr lang="en-US" dirty="0" err="1"/>
              <a:t>el</a:t>
            </a:r>
            <a:r>
              <a:rPr lang="en-US" dirty="0"/>
              <a:t> </a:t>
            </a:r>
            <a:r>
              <a:rPr lang="en-US" dirty="0" err="1"/>
              <a:t>ingreso</a:t>
            </a:r>
            <a:r>
              <a:rPr lang="en-US" dirty="0"/>
              <a:t> del </a:t>
            </a:r>
            <a:r>
              <a:rPr lang="en-US" dirty="0" err="1"/>
              <a:t>usuario</a:t>
            </a:r>
            <a:r>
              <a:rPr lang="en-US"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32D96F0-D73C-AF0C-367C-5161F13555AB}"/>
                  </a:ext>
                </a:extLst>
              </p:cNvPr>
              <p:cNvSpPr/>
              <p:nvPr/>
            </p:nvSpPr>
            <p:spPr>
              <a:xfrm>
                <a:off x="8894062" y="2535532"/>
                <a:ext cx="1140736" cy="114073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sz="1800" b="0" i="1" smtClean="0">
                          <a:effectLst>
                            <a:outerShdw blurRad="38100" dist="38100" dir="2700000" algn="tl">
                              <a:srgbClr val="000000">
                                <a:alpha val="43137"/>
                              </a:srgbClr>
                            </a:outerShdw>
                          </a:effectLst>
                          <a:latin typeface="Cambria Math" panose="02040503050406030204" pitchFamily="18" charset="0"/>
                        </a:rPr>
                        <m:t>𝑙</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𝑥</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𝑙</m:t>
                      </m:r>
                    </m:oMath>
                  </m:oMathPara>
                </a14:m>
                <a:endParaRPr lang="en-US" sz="1800" dirty="0">
                  <a:effectLst>
                    <a:outerShdw blurRad="38100" dist="38100" dir="2700000" algn="tl">
                      <a:srgbClr val="000000">
                        <a:alpha val="43137"/>
                      </a:srgbClr>
                    </a:outerShdw>
                  </a:effectLst>
                </a:endParaRPr>
              </a:p>
            </p:txBody>
          </p:sp>
        </mc:Choice>
        <mc:Fallback xmlns="">
          <p:sp>
            <p:nvSpPr>
              <p:cNvPr id="5" name="Rectangle 4">
                <a:extLst>
                  <a:ext uri="{FF2B5EF4-FFF2-40B4-BE49-F238E27FC236}">
                    <a16:creationId xmlns:a16="http://schemas.microsoft.com/office/drawing/2014/main" id="{532D96F0-D73C-AF0C-367C-5161F13555AB}"/>
                  </a:ext>
                </a:extLst>
              </p:cNvPr>
              <p:cNvSpPr>
                <a:spLocks noRot="1" noChangeAspect="1" noMove="1" noResize="1" noEditPoints="1" noAdjustHandles="1" noChangeArrowheads="1" noChangeShapeType="1" noTextEdit="1"/>
              </p:cNvSpPr>
              <p:nvPr/>
            </p:nvSpPr>
            <p:spPr>
              <a:xfrm>
                <a:off x="8894062" y="2535532"/>
                <a:ext cx="1140736" cy="1140736"/>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CEAEFCA-FE03-0337-A3F8-6992AFD5E4CC}"/>
                  </a:ext>
                </a:extLst>
              </p:cNvPr>
              <p:cNvSpPr/>
              <p:nvPr/>
            </p:nvSpPr>
            <p:spPr>
              <a:xfrm>
                <a:off x="8557382" y="4273740"/>
                <a:ext cx="1846374" cy="1140736"/>
              </a:xfrm>
              <a:prstGeom prst="rect">
                <a:avLst/>
              </a:prstGeom>
              <a:solidFill>
                <a:srgbClr val="CC00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sz="1800" b="0" i="1" smtClean="0">
                          <a:effectLst>
                            <a:outerShdw blurRad="38100" dist="38100" dir="2700000" algn="tl">
                              <a:srgbClr val="000000">
                                <a:alpha val="43137"/>
                              </a:srgbClr>
                            </a:outerShdw>
                          </a:effectLst>
                          <a:latin typeface="Cambria Math" panose="02040503050406030204" pitchFamily="18" charset="0"/>
                        </a:rPr>
                        <m:t>𝑏</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𝑥</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h</m:t>
                      </m:r>
                    </m:oMath>
                  </m:oMathPara>
                </a14:m>
                <a:endParaRPr lang="en-US" sz="1800" dirty="0">
                  <a:effectLst>
                    <a:outerShdw blurRad="38100" dist="38100" dir="2700000" algn="tl">
                      <a:srgbClr val="000000">
                        <a:alpha val="43137"/>
                      </a:srgbClr>
                    </a:outerShdw>
                  </a:effectLst>
                </a:endParaRPr>
              </a:p>
            </p:txBody>
          </p:sp>
        </mc:Choice>
        <mc:Fallback xmlns="">
          <p:sp>
            <p:nvSpPr>
              <p:cNvPr id="6" name="Rectangle 5">
                <a:extLst>
                  <a:ext uri="{FF2B5EF4-FFF2-40B4-BE49-F238E27FC236}">
                    <a16:creationId xmlns:a16="http://schemas.microsoft.com/office/drawing/2014/main" id="{8CEAEFCA-FE03-0337-A3F8-6992AFD5E4CC}"/>
                  </a:ext>
                </a:extLst>
              </p:cNvPr>
              <p:cNvSpPr>
                <a:spLocks noRot="1" noChangeAspect="1" noMove="1" noResize="1" noEditPoints="1" noAdjustHandles="1" noChangeArrowheads="1" noChangeShapeType="1" noTextEdit="1"/>
              </p:cNvSpPr>
              <p:nvPr/>
            </p:nvSpPr>
            <p:spPr>
              <a:xfrm>
                <a:off x="8557382" y="4273740"/>
                <a:ext cx="1846374" cy="1140736"/>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Isosceles Triangle 6">
                <a:extLst>
                  <a:ext uri="{FF2B5EF4-FFF2-40B4-BE49-F238E27FC236}">
                    <a16:creationId xmlns:a16="http://schemas.microsoft.com/office/drawing/2014/main" id="{FDC3EC5D-FDC9-5ED7-48F9-D0D33AF411B1}"/>
                  </a:ext>
                </a:extLst>
              </p:cNvPr>
              <p:cNvSpPr/>
              <p:nvPr/>
            </p:nvSpPr>
            <p:spPr>
              <a:xfrm>
                <a:off x="10263483" y="2535532"/>
                <a:ext cx="1323254" cy="1140736"/>
              </a:xfrm>
              <a:prstGeom prs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rtlCol="0" anchor="t" anchorCtr="0"/>
              <a:lstStyle/>
              <a:p>
                <a:pPr algn="ctr"/>
                <a14:m>
                  <m:oMathPara xmlns:m="http://schemas.openxmlformats.org/officeDocument/2006/math">
                    <m:oMathParaPr>
                      <m:jc m:val="centerGroup"/>
                    </m:oMathParaPr>
                    <m:oMath xmlns:m="http://schemas.openxmlformats.org/officeDocument/2006/math">
                      <m:f>
                        <m:fPr>
                          <m:ctrlPr>
                            <a:rPr lang="en-US" sz="1800" i="1" smtClean="0">
                              <a:effectLst>
                                <a:outerShdw blurRad="38100" dist="38100" dir="2700000" algn="tl">
                                  <a:srgbClr val="000000">
                                    <a:alpha val="43137"/>
                                  </a:srgbClr>
                                </a:outerShdw>
                              </a:effectLst>
                              <a:latin typeface="Cambria Math" panose="02040503050406030204" pitchFamily="18" charset="0"/>
                            </a:rPr>
                          </m:ctrlPr>
                        </m:fPr>
                        <m:num>
                          <m:r>
                            <a:rPr lang="es-ES" sz="1800" b="0" i="1" smtClean="0">
                              <a:effectLst>
                                <a:outerShdw blurRad="38100" dist="38100" dir="2700000" algn="tl">
                                  <a:srgbClr val="000000">
                                    <a:alpha val="43137"/>
                                  </a:srgbClr>
                                </a:outerShdw>
                              </a:effectLst>
                              <a:latin typeface="Cambria Math" panose="02040503050406030204" pitchFamily="18" charset="0"/>
                            </a:rPr>
                            <m:t>𝑏</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𝑥</m:t>
                          </m:r>
                          <m:r>
                            <a:rPr lang="es-ES" sz="1800" b="0" i="1" smtClean="0">
                              <a:effectLst>
                                <a:outerShdw blurRad="38100" dist="38100" dir="2700000" algn="tl">
                                  <a:srgbClr val="000000">
                                    <a:alpha val="43137"/>
                                  </a:srgbClr>
                                </a:outerShdw>
                              </a:effectLst>
                              <a:latin typeface="Cambria Math" panose="02040503050406030204" pitchFamily="18" charset="0"/>
                            </a:rPr>
                            <m:t> </m:t>
                          </m:r>
                          <m:r>
                            <a:rPr lang="es-ES" sz="1800" b="0" i="1" smtClean="0">
                              <a:effectLst>
                                <a:outerShdw blurRad="38100" dist="38100" dir="2700000" algn="tl">
                                  <a:srgbClr val="000000">
                                    <a:alpha val="43137"/>
                                  </a:srgbClr>
                                </a:outerShdw>
                              </a:effectLst>
                              <a:latin typeface="Cambria Math" panose="02040503050406030204" pitchFamily="18" charset="0"/>
                            </a:rPr>
                            <m:t>h</m:t>
                          </m:r>
                        </m:num>
                        <m:den>
                          <m:r>
                            <a:rPr lang="es-ES" sz="1800" b="0" i="1" smtClean="0">
                              <a:effectLst>
                                <a:outerShdw blurRad="38100" dist="38100" dir="2700000" algn="tl">
                                  <a:srgbClr val="000000">
                                    <a:alpha val="43137"/>
                                  </a:srgbClr>
                                </a:outerShdw>
                              </a:effectLst>
                              <a:latin typeface="Cambria Math" panose="02040503050406030204" pitchFamily="18" charset="0"/>
                            </a:rPr>
                            <m:t>2</m:t>
                          </m:r>
                        </m:den>
                      </m:f>
                    </m:oMath>
                  </m:oMathPara>
                </a14:m>
                <a:endParaRPr lang="en-US" sz="1800" dirty="0">
                  <a:effectLst>
                    <a:outerShdw blurRad="38100" dist="38100" dir="2700000" algn="tl">
                      <a:srgbClr val="000000">
                        <a:alpha val="43137"/>
                      </a:srgbClr>
                    </a:outerShdw>
                  </a:effectLst>
                </a:endParaRPr>
              </a:p>
            </p:txBody>
          </p:sp>
        </mc:Choice>
        <mc:Fallback xmlns="">
          <p:sp>
            <p:nvSpPr>
              <p:cNvPr id="7" name="Isosceles Triangle 6">
                <a:extLst>
                  <a:ext uri="{FF2B5EF4-FFF2-40B4-BE49-F238E27FC236}">
                    <a16:creationId xmlns:a16="http://schemas.microsoft.com/office/drawing/2014/main" id="{FDC3EC5D-FDC9-5ED7-48F9-D0D33AF411B1}"/>
                  </a:ext>
                </a:extLst>
              </p:cNvPr>
              <p:cNvSpPr>
                <a:spLocks noRot="1" noChangeAspect="1" noMove="1" noResize="1" noEditPoints="1" noAdjustHandles="1" noChangeArrowheads="1" noChangeShapeType="1" noTextEdit="1"/>
              </p:cNvSpPr>
              <p:nvPr/>
            </p:nvSpPr>
            <p:spPr>
              <a:xfrm>
                <a:off x="10263483" y="2535532"/>
                <a:ext cx="1323254" cy="1140736"/>
              </a:xfrm>
              <a:prstGeom prst="triangle">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FCCA2F42-3644-F3D9-C5AC-56E248C68EFF}"/>
                  </a:ext>
                </a:extLst>
              </p:cNvPr>
              <p:cNvSpPr/>
              <p:nvPr/>
            </p:nvSpPr>
            <p:spPr>
              <a:xfrm>
                <a:off x="10632440" y="4264781"/>
                <a:ext cx="1140736" cy="1140736"/>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𝜋</m:t>
                      </m:r>
                      <m:r>
                        <a:rPr lang="es-ES" sz="18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ES" sz="18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ES" sz="18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𝑟</m:t>
                          </m:r>
                        </m:e>
                        <m:sup>
                          <m:r>
                            <a:rPr lang="es-ES" sz="18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m:t>
                          </m:r>
                        </m:sup>
                      </m:sSup>
                    </m:oMath>
                  </m:oMathPara>
                </a14:m>
                <a:endParaRPr lang="en-US" sz="1800" dirty="0">
                  <a:effectLst>
                    <a:outerShdw blurRad="38100" dist="38100" dir="2700000" algn="tl">
                      <a:srgbClr val="000000">
                        <a:alpha val="43137"/>
                      </a:srgbClr>
                    </a:outerShdw>
                  </a:effectLst>
                </a:endParaRPr>
              </a:p>
            </p:txBody>
          </p:sp>
        </mc:Choice>
        <mc:Fallback xmlns="">
          <p:sp>
            <p:nvSpPr>
              <p:cNvPr id="8" name="Oval 7">
                <a:extLst>
                  <a:ext uri="{FF2B5EF4-FFF2-40B4-BE49-F238E27FC236}">
                    <a16:creationId xmlns:a16="http://schemas.microsoft.com/office/drawing/2014/main" id="{FCCA2F42-3644-F3D9-C5AC-56E248C68EFF}"/>
                  </a:ext>
                </a:extLst>
              </p:cNvPr>
              <p:cNvSpPr>
                <a:spLocks noRot="1" noChangeAspect="1" noMove="1" noResize="1" noEditPoints="1" noAdjustHandles="1" noChangeArrowheads="1" noChangeShapeType="1" noTextEdit="1"/>
              </p:cNvSpPr>
              <p:nvPr/>
            </p:nvSpPr>
            <p:spPr>
              <a:xfrm>
                <a:off x="10632440" y="4264781"/>
                <a:ext cx="1140736" cy="1140736"/>
              </a:xfrm>
              <a:prstGeom prst="ellipse">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TextBox 15">
            <a:extLst>
              <a:ext uri="{FF2B5EF4-FFF2-40B4-BE49-F238E27FC236}">
                <a16:creationId xmlns:a16="http://schemas.microsoft.com/office/drawing/2014/main" id="{6064E0F0-F12A-0887-9CC4-2063DFBFA85F}"/>
              </a:ext>
            </a:extLst>
          </p:cNvPr>
          <p:cNvSpPr txBox="1"/>
          <p:nvPr/>
        </p:nvSpPr>
        <p:spPr>
          <a:xfrm>
            <a:off x="71789" y="6490643"/>
            <a:ext cx="6096000" cy="2308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 https://i.pinimg.com/originals/26/5b/07/265b073c59a54b17205bfd20f9dfb237.png</a:t>
            </a:r>
          </a:p>
        </p:txBody>
      </p:sp>
    </p:spTree>
    <p:extLst>
      <p:ext uri="{BB962C8B-B14F-4D97-AF65-F5344CB8AC3E}">
        <p14:creationId xmlns:p14="http://schemas.microsoft.com/office/powerpoint/2010/main" val="173801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7D54BE-78E0-D4C0-3357-A5F1DB22E3E1}"/>
              </a:ext>
            </a:extLst>
          </p:cNvPr>
          <p:cNvGrpSpPr/>
          <p:nvPr/>
        </p:nvGrpSpPr>
        <p:grpSpPr>
          <a:xfrm>
            <a:off x="846912" y="-39920"/>
            <a:ext cx="4629752" cy="1015663"/>
            <a:chOff x="924025" y="1526961"/>
            <a:chExt cx="4629752" cy="1015663"/>
          </a:xfrm>
        </p:grpSpPr>
        <p:sp>
          <p:nvSpPr>
            <p:cNvPr id="13" name="Rectangle 12">
              <a:extLst>
                <a:ext uri="{FF2B5EF4-FFF2-40B4-BE49-F238E27FC236}">
                  <a16:creationId xmlns:a16="http://schemas.microsoft.com/office/drawing/2014/main" id="{5C34CD9C-7BB7-9291-B47B-E00AD67ABF9F}"/>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BE9F08-45CB-984B-33A8-13DC0C0F786C}"/>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6" name="TextBox 15">
              <a:extLst>
                <a:ext uri="{FF2B5EF4-FFF2-40B4-BE49-F238E27FC236}">
                  <a16:creationId xmlns:a16="http://schemas.microsoft.com/office/drawing/2014/main" id="{4E052F39-F1C6-717C-19DA-EABE88C85454}"/>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7" name="Rectangle 16">
              <a:extLst>
                <a:ext uri="{FF2B5EF4-FFF2-40B4-BE49-F238E27FC236}">
                  <a16:creationId xmlns:a16="http://schemas.microsoft.com/office/drawing/2014/main" id="{162562B7-2D53-7ED3-70F9-44ADA2D0B4AB}"/>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2521CBE-1BB2-3AD5-AC79-F255CF1BC0EF}"/>
              </a:ext>
            </a:extLst>
          </p:cNvPr>
          <p:cNvPicPr>
            <a:picLocks noChangeAspect="1"/>
          </p:cNvPicPr>
          <p:nvPr/>
        </p:nvPicPr>
        <p:blipFill rotWithShape="1">
          <a:blip r:embed="rId2"/>
          <a:srcRect l="17554" r="27449"/>
          <a:stretch/>
        </p:blipFill>
        <p:spPr>
          <a:xfrm>
            <a:off x="6157345" y="-7588"/>
            <a:ext cx="6034655" cy="6858000"/>
          </a:xfrm>
          <a:prstGeom prst="rect">
            <a:avLst/>
          </a:prstGeom>
          <a:effectLst>
            <a:outerShdw blurRad="50800" dist="38100" dir="10800000" algn="r" rotWithShape="0">
              <a:prstClr val="black">
                <a:alpha val="40000"/>
              </a:prstClr>
            </a:outerShdw>
          </a:effectLst>
        </p:spPr>
      </p:pic>
      <p:sp>
        <p:nvSpPr>
          <p:cNvPr id="2" name="Title 1">
            <a:extLst>
              <a:ext uri="{FF2B5EF4-FFF2-40B4-BE49-F238E27FC236}">
                <a16:creationId xmlns:a16="http://schemas.microsoft.com/office/drawing/2014/main" id="{7AE16E32-A371-7CA9-FC10-A1CD2AA82C80}"/>
              </a:ext>
            </a:extLst>
          </p:cNvPr>
          <p:cNvSpPr>
            <a:spLocks noGrp="1"/>
          </p:cNvSpPr>
          <p:nvPr>
            <p:ph type="title"/>
          </p:nvPr>
        </p:nvSpPr>
        <p:spPr/>
        <p:txBody>
          <a:bodyPr/>
          <a:lstStyle/>
          <a:p>
            <a:r>
              <a:rPr lang="es-ES" dirty="0"/>
              <a:t>Solución</a:t>
            </a:r>
            <a:endParaRPr lang="en-US" dirty="0"/>
          </a:p>
        </p:txBody>
      </p:sp>
      <p:sp>
        <p:nvSpPr>
          <p:cNvPr id="3" name="Slide Number Placeholder 2">
            <a:extLst>
              <a:ext uri="{FF2B5EF4-FFF2-40B4-BE49-F238E27FC236}">
                <a16:creationId xmlns:a16="http://schemas.microsoft.com/office/drawing/2014/main" id="{A60F509D-479B-DC1E-F942-24FF5764D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19</a:t>
            </a:fld>
            <a:endParaRPr lang="es-PE"/>
          </a:p>
        </p:txBody>
      </p:sp>
      <p:sp>
        <p:nvSpPr>
          <p:cNvPr id="4" name="Content Placeholder 3">
            <a:extLst>
              <a:ext uri="{FF2B5EF4-FFF2-40B4-BE49-F238E27FC236}">
                <a16:creationId xmlns:a16="http://schemas.microsoft.com/office/drawing/2014/main" id="{8CAE454A-51E6-879B-B5B6-1882249BE694}"/>
              </a:ext>
            </a:extLst>
          </p:cNvPr>
          <p:cNvSpPr>
            <a:spLocks noGrp="1"/>
          </p:cNvSpPr>
          <p:nvPr>
            <p:ph sz="quarter" idx="13"/>
          </p:nvPr>
        </p:nvSpPr>
        <p:spPr/>
        <p:txBody>
          <a:bodyPr/>
          <a:lstStyle/>
          <a:p>
            <a:pPr marL="50800" indent="0">
              <a:buNone/>
            </a:pPr>
            <a:r>
              <a:rPr lang="es-ES" dirty="0"/>
              <a:t>Solución en el archivo :</a:t>
            </a:r>
          </a:p>
          <a:p>
            <a:pPr marL="50800" indent="0">
              <a:buNone/>
            </a:pPr>
            <a:endParaRPr lang="es-ES" b="1" dirty="0"/>
          </a:p>
          <a:p>
            <a:pPr marL="50800" indent="0">
              <a:buNone/>
            </a:pPr>
            <a:endParaRPr lang="es-ES" b="1" dirty="0"/>
          </a:p>
          <a:p>
            <a:pPr marL="50800" indent="0">
              <a:buNone/>
            </a:pPr>
            <a:endParaRPr lang="es-ES" b="1" dirty="0"/>
          </a:p>
          <a:p>
            <a:pPr marL="50800" indent="0">
              <a:buNone/>
            </a:pPr>
            <a:endParaRPr lang="es-ES" b="1" dirty="0"/>
          </a:p>
          <a:p>
            <a:pPr marL="50800" indent="0">
              <a:buNone/>
            </a:pPr>
            <a:endParaRPr lang="es-ES" b="1" dirty="0"/>
          </a:p>
          <a:p>
            <a:pPr marL="50800" indent="0">
              <a:buNone/>
            </a:pPr>
            <a:r>
              <a:rPr lang="es-ES" b="1" dirty="0"/>
              <a:t>CalculadoraAreas.java</a:t>
            </a:r>
            <a:endParaRPr lang="en-US" b="1" dirty="0"/>
          </a:p>
        </p:txBody>
      </p:sp>
      <p:pic>
        <p:nvPicPr>
          <p:cNvPr id="10" name="Picture 9">
            <a:extLst>
              <a:ext uri="{FF2B5EF4-FFF2-40B4-BE49-F238E27FC236}">
                <a16:creationId xmlns:a16="http://schemas.microsoft.com/office/drawing/2014/main" id="{B9242075-BB53-4C85-67CB-A587EAC2BCB8}"/>
              </a:ext>
            </a:extLst>
          </p:cNvPr>
          <p:cNvPicPr>
            <a:picLocks noChangeAspect="1"/>
          </p:cNvPicPr>
          <p:nvPr/>
        </p:nvPicPr>
        <p:blipFill>
          <a:blip r:embed="rId3"/>
          <a:stretch>
            <a:fillRect/>
          </a:stretch>
        </p:blipFill>
        <p:spPr>
          <a:xfrm>
            <a:off x="1607556" y="2813844"/>
            <a:ext cx="2438400" cy="2438400"/>
          </a:xfrm>
          <a:prstGeom prst="rect">
            <a:avLst/>
          </a:prstGeom>
          <a:effectLst>
            <a:outerShdw blurRad="76200" dir="18900000" sy="23000" kx="-1200000" algn="bl" rotWithShape="0">
              <a:prstClr val="black">
                <a:alpha val="20000"/>
              </a:prstClr>
            </a:outerShdw>
          </a:effectLst>
        </p:spPr>
      </p:pic>
      <p:sp>
        <p:nvSpPr>
          <p:cNvPr id="14" name="TextBox 13">
            <a:extLst>
              <a:ext uri="{FF2B5EF4-FFF2-40B4-BE49-F238E27FC236}">
                <a16:creationId xmlns:a16="http://schemas.microsoft.com/office/drawing/2014/main" id="{7A4B926E-DF80-3F27-703C-2096D8DA94CF}"/>
              </a:ext>
            </a:extLst>
          </p:cNvPr>
          <p:cNvSpPr txBox="1"/>
          <p:nvPr/>
        </p:nvSpPr>
        <p:spPr>
          <a:xfrm>
            <a:off x="187967" y="6334283"/>
            <a:ext cx="6103854"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https://insights.dice.com/wp-content/uploads/2018/03/Hipster-Developer-Dice.jpg</a:t>
            </a:r>
          </a:p>
        </p:txBody>
      </p:sp>
    </p:spTree>
    <p:extLst>
      <p:ext uri="{BB962C8B-B14F-4D97-AF65-F5344CB8AC3E}">
        <p14:creationId xmlns:p14="http://schemas.microsoft.com/office/powerpoint/2010/main" val="407191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8BF92A-AC96-82C7-2541-384D79932C67}"/>
              </a:ext>
            </a:extLst>
          </p:cNvPr>
          <p:cNvPicPr>
            <a:picLocks noChangeAspect="1"/>
          </p:cNvPicPr>
          <p:nvPr/>
        </p:nvPicPr>
        <p:blipFill>
          <a:blip r:embed="rId2">
            <a:alphaModFix amt="20000"/>
          </a:blip>
          <a:stretch>
            <a:fillRect/>
          </a:stretch>
        </p:blipFill>
        <p:spPr>
          <a:xfrm>
            <a:off x="5741" y="0"/>
            <a:ext cx="12180517" cy="6858000"/>
          </a:xfrm>
          <a:prstGeom prst="rect">
            <a:avLst/>
          </a:prstGeom>
        </p:spPr>
      </p:pic>
      <p:sp>
        <p:nvSpPr>
          <p:cNvPr id="2" name="Title 1">
            <a:extLst>
              <a:ext uri="{FF2B5EF4-FFF2-40B4-BE49-F238E27FC236}">
                <a16:creationId xmlns:a16="http://schemas.microsoft.com/office/drawing/2014/main" id="{8D6CD7A6-F6AE-1C40-DE2A-751C35C6F98F}"/>
              </a:ext>
            </a:extLst>
          </p:cNvPr>
          <p:cNvSpPr>
            <a:spLocks noGrp="1"/>
          </p:cNvSpPr>
          <p:nvPr>
            <p:ph type="title"/>
          </p:nvPr>
        </p:nvSpPr>
        <p:spPr>
          <a:xfrm>
            <a:off x="838200" y="489528"/>
            <a:ext cx="10515600" cy="785528"/>
          </a:xfrm>
        </p:spPr>
        <p:txBody>
          <a:bodyPr/>
          <a:lstStyle/>
          <a:p>
            <a:r>
              <a:rPr lang="es-ES" dirty="0"/>
              <a:t>Dudas de la clase anterior</a:t>
            </a:r>
            <a:endParaRPr lang="en-US" dirty="0"/>
          </a:p>
        </p:txBody>
      </p:sp>
      <p:sp>
        <p:nvSpPr>
          <p:cNvPr id="3" name="Slide Number Placeholder 2">
            <a:extLst>
              <a:ext uri="{FF2B5EF4-FFF2-40B4-BE49-F238E27FC236}">
                <a16:creationId xmlns:a16="http://schemas.microsoft.com/office/drawing/2014/main" id="{0DAE7DFB-55E6-9372-A4B6-3A1B73753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a:t>
            </a:fld>
            <a:endParaRPr lang="es-PE"/>
          </a:p>
        </p:txBody>
      </p:sp>
      <p:sp>
        <p:nvSpPr>
          <p:cNvPr id="9" name="TextBox 8">
            <a:extLst>
              <a:ext uri="{FF2B5EF4-FFF2-40B4-BE49-F238E27FC236}">
                <a16:creationId xmlns:a16="http://schemas.microsoft.com/office/drawing/2014/main" id="{C97D6CCE-0FDA-BF40-560A-F3269C0C1039}"/>
              </a:ext>
            </a:extLst>
          </p:cNvPr>
          <p:cNvSpPr txBox="1"/>
          <p:nvPr/>
        </p:nvSpPr>
        <p:spPr>
          <a:xfrm>
            <a:off x="156927" y="6344182"/>
            <a:ext cx="6096000"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https://wallpapercave.com/wp/wp8002891.jpg</a:t>
            </a:r>
          </a:p>
        </p:txBody>
      </p:sp>
      <p:sp>
        <p:nvSpPr>
          <p:cNvPr id="10" name="Rectangle: Rounded Corners 9">
            <a:extLst>
              <a:ext uri="{FF2B5EF4-FFF2-40B4-BE49-F238E27FC236}">
                <a16:creationId xmlns:a16="http://schemas.microsoft.com/office/drawing/2014/main" id="{5B33A388-E8AE-CB09-9B02-22F8553FC192}"/>
              </a:ext>
            </a:extLst>
          </p:cNvPr>
          <p:cNvSpPr/>
          <p:nvPr/>
        </p:nvSpPr>
        <p:spPr>
          <a:xfrm>
            <a:off x="3890180" y="1875013"/>
            <a:ext cx="7112638" cy="785529"/>
          </a:xfrm>
          <a:prstGeom prst="roundRect">
            <a:avLst>
              <a:gd name="adj" fmla="val 50000"/>
            </a:avLst>
          </a:prstGeom>
          <a:solidFill>
            <a:srgbClr val="EEC83E">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effectLst>
                  <a:outerShdw blurRad="38100" dist="38100" dir="2700000" algn="tl">
                    <a:srgbClr val="000000">
                      <a:alpha val="43137"/>
                    </a:srgbClr>
                  </a:outerShdw>
                </a:effectLst>
              </a:rPr>
              <a:t>Expresión condicional</a:t>
            </a:r>
            <a:endParaRPr lang="en-US" sz="2800" b="1" dirty="0">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8AA79015-F737-B3F2-CE8E-497B0232BAFB}"/>
              </a:ext>
            </a:extLst>
          </p:cNvPr>
          <p:cNvSpPr/>
          <p:nvPr/>
        </p:nvSpPr>
        <p:spPr>
          <a:xfrm>
            <a:off x="3890180" y="2902195"/>
            <a:ext cx="7112638" cy="785529"/>
          </a:xfrm>
          <a:prstGeom prst="roundRect">
            <a:avLst>
              <a:gd name="adj" fmla="val 50000"/>
            </a:avLst>
          </a:prstGeom>
          <a:solidFill>
            <a:schemeClr val="accent2">
              <a:alpha val="85000"/>
            </a:scheme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2">
                    <a:lumMod val="60000"/>
                    <a:lumOff val="40000"/>
                  </a:schemeClr>
                </a:solidFill>
              </a:rPr>
              <a:t>if</a:t>
            </a:r>
            <a:r>
              <a:rPr lang="es-ES" sz="2800" dirty="0">
                <a:solidFill>
                  <a:schemeClr val="accent2">
                    <a:lumMod val="60000"/>
                    <a:lumOff val="40000"/>
                  </a:schemeClr>
                </a:solidFill>
              </a:rPr>
              <a:t>..</a:t>
            </a:r>
            <a:r>
              <a:rPr lang="es-ES" sz="2800" dirty="0" err="1">
                <a:solidFill>
                  <a:schemeClr val="accent2">
                    <a:lumMod val="60000"/>
                    <a:lumOff val="40000"/>
                  </a:schemeClr>
                </a:solidFill>
              </a:rPr>
              <a:t>else</a:t>
            </a:r>
            <a:endParaRPr lang="en-US" sz="2800" dirty="0">
              <a:solidFill>
                <a:schemeClr val="accent2">
                  <a:lumMod val="60000"/>
                  <a:lumOff val="40000"/>
                </a:schemeClr>
              </a:solidFill>
            </a:endParaRPr>
          </a:p>
        </p:txBody>
      </p:sp>
      <p:sp>
        <p:nvSpPr>
          <p:cNvPr id="12" name="Rectangle: Rounded Corners 11">
            <a:extLst>
              <a:ext uri="{FF2B5EF4-FFF2-40B4-BE49-F238E27FC236}">
                <a16:creationId xmlns:a16="http://schemas.microsoft.com/office/drawing/2014/main" id="{70838A6A-C9AE-3E87-338A-30B98A635CC2}"/>
              </a:ext>
            </a:extLst>
          </p:cNvPr>
          <p:cNvSpPr/>
          <p:nvPr/>
        </p:nvSpPr>
        <p:spPr>
          <a:xfrm>
            <a:off x="3878042" y="3929377"/>
            <a:ext cx="7112638" cy="785529"/>
          </a:xfrm>
          <a:prstGeom prst="roundRect">
            <a:avLst>
              <a:gd name="adj" fmla="val 50000"/>
            </a:avLst>
          </a:prstGeom>
          <a:solidFill>
            <a:srgbClr val="92D05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6">
                    <a:lumMod val="40000"/>
                    <a:lumOff val="60000"/>
                  </a:schemeClr>
                </a:solidFill>
              </a:rPr>
              <a:t>switch</a:t>
            </a:r>
            <a:endParaRPr lang="en-US" sz="2800" dirty="0">
              <a:solidFill>
                <a:schemeClr val="accent6">
                  <a:lumMod val="40000"/>
                  <a:lumOff val="60000"/>
                </a:schemeClr>
              </a:solidFill>
            </a:endParaRPr>
          </a:p>
        </p:txBody>
      </p:sp>
      <p:sp>
        <p:nvSpPr>
          <p:cNvPr id="13" name="Rectangle: Rounded Corners 12">
            <a:extLst>
              <a:ext uri="{FF2B5EF4-FFF2-40B4-BE49-F238E27FC236}">
                <a16:creationId xmlns:a16="http://schemas.microsoft.com/office/drawing/2014/main" id="{C486B3DF-024C-51BD-89B9-202119BE0686}"/>
              </a:ext>
            </a:extLst>
          </p:cNvPr>
          <p:cNvSpPr/>
          <p:nvPr/>
        </p:nvSpPr>
        <p:spPr>
          <a:xfrm>
            <a:off x="3878042" y="4958697"/>
            <a:ext cx="7112638" cy="785529"/>
          </a:xfrm>
          <a:prstGeom prst="roundRect">
            <a:avLst>
              <a:gd name="adj" fmla="val 50000"/>
            </a:avLst>
          </a:prstGeom>
          <a:solidFill>
            <a:srgbClr val="00B0F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1">
                    <a:lumMod val="60000"/>
                    <a:lumOff val="40000"/>
                  </a:schemeClr>
                </a:solidFill>
              </a:rPr>
              <a:t>Anidamiento</a:t>
            </a:r>
            <a:endParaRPr lang="en-US" sz="2800" dirty="0">
              <a:solidFill>
                <a:schemeClr val="accent1">
                  <a:lumMod val="60000"/>
                  <a:lumOff val="40000"/>
                </a:schemeClr>
              </a:solidFill>
            </a:endParaRPr>
          </a:p>
        </p:txBody>
      </p:sp>
      <p:sp>
        <p:nvSpPr>
          <p:cNvPr id="7" name="Oval 6">
            <a:extLst>
              <a:ext uri="{FF2B5EF4-FFF2-40B4-BE49-F238E27FC236}">
                <a16:creationId xmlns:a16="http://schemas.microsoft.com/office/drawing/2014/main" id="{5CE48FB7-B59B-7DD6-1EDE-9F73DA45E591}"/>
              </a:ext>
            </a:extLst>
          </p:cNvPr>
          <p:cNvSpPr/>
          <p:nvPr/>
        </p:nvSpPr>
        <p:spPr>
          <a:xfrm>
            <a:off x="838200" y="1576431"/>
            <a:ext cx="4466376" cy="4466376"/>
          </a:xfrm>
          <a:prstGeom prst="ellipse">
            <a:avLst/>
          </a:prstGeom>
          <a:blipFill dpi="0" rotWithShape="1">
            <a:blip r:embed="rId3"/>
            <a:srcRect/>
            <a:tile tx="-901700" ty="-336550" sx="70000" sy="70000" flip="none" algn="tl"/>
          </a:blip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5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983-D187-5021-011D-340D9A646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20</a:t>
            </a:fld>
            <a:endParaRPr lang="es-PE"/>
          </a:p>
        </p:txBody>
      </p:sp>
      <p:sp>
        <p:nvSpPr>
          <p:cNvPr id="2" name="TextBox 1">
            <a:extLst>
              <a:ext uri="{FF2B5EF4-FFF2-40B4-BE49-F238E27FC236}">
                <a16:creationId xmlns:a16="http://schemas.microsoft.com/office/drawing/2014/main" id="{6B32F08B-E599-8764-EE5E-B3C48CE274CF}"/>
              </a:ext>
            </a:extLst>
          </p:cNvPr>
          <p:cNvSpPr txBox="1"/>
          <p:nvPr/>
        </p:nvSpPr>
        <p:spPr>
          <a:xfrm rot="16200000">
            <a:off x="-1552306" y="2760043"/>
            <a:ext cx="5599610" cy="1446550"/>
          </a:xfrm>
          <a:prstGeom prst="rect">
            <a:avLst/>
          </a:prstGeom>
          <a:noFill/>
        </p:spPr>
        <p:txBody>
          <a:bodyPr wrap="none" rtlCol="0">
            <a:spAutoFit/>
          </a:bodyPr>
          <a:lstStyle/>
          <a:p>
            <a:r>
              <a:rPr lang="es-ES" sz="8800" b="1" dirty="0">
                <a:solidFill>
                  <a:schemeClr val="bg1">
                    <a:lumMod val="85000"/>
                  </a:schemeClr>
                </a:solidFill>
                <a:latin typeface="Helvetica" pitchFamily="2" charset="0"/>
              </a:rPr>
              <a:t>contenido</a:t>
            </a:r>
            <a:endParaRPr lang="en-US" sz="8800" b="1" dirty="0">
              <a:solidFill>
                <a:schemeClr val="bg1">
                  <a:lumMod val="85000"/>
                </a:schemeClr>
              </a:solidFill>
              <a:latin typeface="Helvetica" pitchFamily="2" charset="0"/>
            </a:endParaRPr>
          </a:p>
        </p:txBody>
      </p:sp>
      <p:grpSp>
        <p:nvGrpSpPr>
          <p:cNvPr id="19" name="Group 18">
            <a:extLst>
              <a:ext uri="{FF2B5EF4-FFF2-40B4-BE49-F238E27FC236}">
                <a16:creationId xmlns:a16="http://schemas.microsoft.com/office/drawing/2014/main" id="{B128E89F-E5A0-B939-5EBB-4F1A37FD8B52}"/>
              </a:ext>
            </a:extLst>
          </p:cNvPr>
          <p:cNvGrpSpPr/>
          <p:nvPr/>
        </p:nvGrpSpPr>
        <p:grpSpPr>
          <a:xfrm>
            <a:off x="1955128" y="3561599"/>
            <a:ext cx="4629752" cy="1015663"/>
            <a:chOff x="924025" y="1526961"/>
            <a:chExt cx="4629752" cy="1015663"/>
          </a:xfrm>
        </p:grpSpPr>
        <p:sp>
          <p:nvSpPr>
            <p:cNvPr id="20" name="Rectangle 19">
              <a:extLst>
                <a:ext uri="{FF2B5EF4-FFF2-40B4-BE49-F238E27FC236}">
                  <a16:creationId xmlns:a16="http://schemas.microsoft.com/office/drawing/2014/main" id="{53DD428E-2B36-BEF9-5D64-F43F2B5FCFAE}"/>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1EBD91-0CD9-10A4-75E7-CB75D7B7D977}"/>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22" name="TextBox 21">
              <a:extLst>
                <a:ext uri="{FF2B5EF4-FFF2-40B4-BE49-F238E27FC236}">
                  <a16:creationId xmlns:a16="http://schemas.microsoft.com/office/drawing/2014/main" id="{F1D0630B-0B0F-7C88-7C30-8C1FFFA75754}"/>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23" name="Rectangle 22">
              <a:extLst>
                <a:ext uri="{FF2B5EF4-FFF2-40B4-BE49-F238E27FC236}">
                  <a16:creationId xmlns:a16="http://schemas.microsoft.com/office/drawing/2014/main" id="{58B17AA6-2A3D-F74D-3001-D04EC4218E54}"/>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D8EC2C4-D534-A87E-5305-9BD92B9838D9}"/>
              </a:ext>
            </a:extLst>
          </p:cNvPr>
          <p:cNvGrpSpPr/>
          <p:nvPr/>
        </p:nvGrpSpPr>
        <p:grpSpPr>
          <a:xfrm>
            <a:off x="1955128" y="892964"/>
            <a:ext cx="4629752" cy="1015663"/>
            <a:chOff x="924025" y="1526961"/>
            <a:chExt cx="4629752" cy="1015663"/>
          </a:xfrm>
        </p:grpSpPr>
        <p:sp>
          <p:nvSpPr>
            <p:cNvPr id="6" name="Rectangle 5">
              <a:extLst>
                <a:ext uri="{FF2B5EF4-FFF2-40B4-BE49-F238E27FC236}">
                  <a16:creationId xmlns:a16="http://schemas.microsoft.com/office/drawing/2014/main" id="{AFE41E11-2903-D4AD-BABB-046EDBE4AABD}"/>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12F7A-F286-0B30-D30E-E9A916CC839B}"/>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7" name="TextBox 6">
              <a:extLst>
                <a:ext uri="{FF2B5EF4-FFF2-40B4-BE49-F238E27FC236}">
                  <a16:creationId xmlns:a16="http://schemas.microsoft.com/office/drawing/2014/main" id="{93EEA1CE-79B2-915B-2C77-2F1212A1BF67}"/>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8" name="Rectangle 7">
              <a:extLst>
                <a:ext uri="{FF2B5EF4-FFF2-40B4-BE49-F238E27FC236}">
                  <a16:creationId xmlns:a16="http://schemas.microsoft.com/office/drawing/2014/main" id="{830C6426-CF18-244B-D9EC-4576E393467C}"/>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C62550A-9487-0FB4-AEF5-18BF59D1D1BB}"/>
              </a:ext>
            </a:extLst>
          </p:cNvPr>
          <p:cNvGrpSpPr/>
          <p:nvPr/>
        </p:nvGrpSpPr>
        <p:grpSpPr>
          <a:xfrm>
            <a:off x="1955128" y="1782509"/>
            <a:ext cx="4629752" cy="1015663"/>
            <a:chOff x="924025" y="1526961"/>
            <a:chExt cx="4629752" cy="1015663"/>
          </a:xfrm>
        </p:grpSpPr>
        <p:sp>
          <p:nvSpPr>
            <p:cNvPr id="11" name="Rectangle 10">
              <a:extLst>
                <a:ext uri="{FF2B5EF4-FFF2-40B4-BE49-F238E27FC236}">
                  <a16:creationId xmlns:a16="http://schemas.microsoft.com/office/drawing/2014/main" id="{89EE3C4A-25E0-0661-5719-DFD8A408196E}"/>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03E694-3539-B74F-A7F9-A90BF4FC7172}"/>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D0BD6589-A9C6-D2FD-D50D-C5AAC8113E8A}"/>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4" name="Rectangle 13">
              <a:extLst>
                <a:ext uri="{FF2B5EF4-FFF2-40B4-BE49-F238E27FC236}">
                  <a16:creationId xmlns:a16="http://schemas.microsoft.com/office/drawing/2014/main" id="{FE0265B7-9BAF-D770-6E56-5AE1A9C41973}"/>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45247CA5-A0E6-5FEE-D972-64B7FAA0BBEF}"/>
              </a:ext>
            </a:extLst>
          </p:cNvPr>
          <p:cNvSpPr/>
          <p:nvPr/>
        </p:nvSpPr>
        <p:spPr>
          <a:xfrm>
            <a:off x="1801640" y="683513"/>
            <a:ext cx="9678154" cy="55996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56232F4-70C8-C517-6AFF-BE83D525DAAD}"/>
              </a:ext>
            </a:extLst>
          </p:cNvPr>
          <p:cNvGrpSpPr/>
          <p:nvPr/>
        </p:nvGrpSpPr>
        <p:grpSpPr>
          <a:xfrm>
            <a:off x="1955128" y="2672054"/>
            <a:ext cx="4629752" cy="1015663"/>
            <a:chOff x="924025" y="1526961"/>
            <a:chExt cx="4629752" cy="1015663"/>
          </a:xfrm>
        </p:grpSpPr>
        <p:sp>
          <p:nvSpPr>
            <p:cNvPr id="15" name="Rectangle 14">
              <a:extLst>
                <a:ext uri="{FF2B5EF4-FFF2-40B4-BE49-F238E27FC236}">
                  <a16:creationId xmlns:a16="http://schemas.microsoft.com/office/drawing/2014/main" id="{7239BAF7-6461-3460-7124-CC87D48DB413}"/>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E7F899-F28C-C7A1-9A5F-C51ECC1A2501}"/>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17" name="TextBox 16">
              <a:extLst>
                <a:ext uri="{FF2B5EF4-FFF2-40B4-BE49-F238E27FC236}">
                  <a16:creationId xmlns:a16="http://schemas.microsoft.com/office/drawing/2014/main" id="{2AF805C7-CBE8-E255-68DF-C6DE8386ADAF}"/>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18" name="Rectangle 17">
              <a:extLst>
                <a:ext uri="{FF2B5EF4-FFF2-40B4-BE49-F238E27FC236}">
                  <a16:creationId xmlns:a16="http://schemas.microsoft.com/office/drawing/2014/main" id="{D45F683C-083B-4EAA-D3C1-1A378724E7E2}"/>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50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22A65D-50BA-AA62-3FF9-DDCD0B38E146}"/>
              </a:ext>
            </a:extLst>
          </p:cNvPr>
          <p:cNvPicPr>
            <a:picLocks noChangeAspect="1"/>
          </p:cNvPicPr>
          <p:nvPr/>
        </p:nvPicPr>
        <p:blipFill rotWithShape="1">
          <a:blip r:embed="rId2">
            <a:alphaModFix amt="10000"/>
          </a:blip>
          <a:srcRect r="27745"/>
          <a:stretch/>
        </p:blipFill>
        <p:spPr>
          <a:xfrm>
            <a:off x="4006273" y="849745"/>
            <a:ext cx="8185727" cy="6101736"/>
          </a:xfrm>
          <a:prstGeom prst="rect">
            <a:avLst/>
          </a:prstGeom>
        </p:spPr>
      </p:pic>
      <p:grpSp>
        <p:nvGrpSpPr>
          <p:cNvPr id="5" name="Group 4">
            <a:extLst>
              <a:ext uri="{FF2B5EF4-FFF2-40B4-BE49-F238E27FC236}">
                <a16:creationId xmlns:a16="http://schemas.microsoft.com/office/drawing/2014/main" id="{2A650340-8388-A63E-1D48-C7912DB3FC81}"/>
              </a:ext>
            </a:extLst>
          </p:cNvPr>
          <p:cNvGrpSpPr/>
          <p:nvPr/>
        </p:nvGrpSpPr>
        <p:grpSpPr>
          <a:xfrm>
            <a:off x="846912" y="-39921"/>
            <a:ext cx="4629752" cy="1015663"/>
            <a:chOff x="924025" y="1526961"/>
            <a:chExt cx="4629752" cy="1015663"/>
          </a:xfrm>
        </p:grpSpPr>
        <p:sp>
          <p:nvSpPr>
            <p:cNvPr id="6" name="Rectangle 5">
              <a:extLst>
                <a:ext uri="{FF2B5EF4-FFF2-40B4-BE49-F238E27FC236}">
                  <a16:creationId xmlns:a16="http://schemas.microsoft.com/office/drawing/2014/main" id="{42C78C18-5A26-2356-2ADB-65481D1F3F5D}"/>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6C59EB-1229-EEA0-6FB4-EE53B9B3C730}"/>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8" name="TextBox 7">
              <a:extLst>
                <a:ext uri="{FF2B5EF4-FFF2-40B4-BE49-F238E27FC236}">
                  <a16:creationId xmlns:a16="http://schemas.microsoft.com/office/drawing/2014/main" id="{81534D8D-2C83-7BD4-ECE8-207290047C4E}"/>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9" name="Rectangle 8">
              <a:extLst>
                <a:ext uri="{FF2B5EF4-FFF2-40B4-BE49-F238E27FC236}">
                  <a16:creationId xmlns:a16="http://schemas.microsoft.com/office/drawing/2014/main" id="{BC6743BB-CF8F-5003-8CAD-9386FF5157C8}"/>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AE16E32-A371-7CA9-FC10-A1CD2AA82C80}"/>
              </a:ext>
            </a:extLst>
          </p:cNvPr>
          <p:cNvSpPr>
            <a:spLocks noGrp="1"/>
          </p:cNvSpPr>
          <p:nvPr>
            <p:ph type="title"/>
          </p:nvPr>
        </p:nvSpPr>
        <p:spPr/>
        <p:txBody>
          <a:bodyPr/>
          <a:lstStyle/>
          <a:p>
            <a:r>
              <a:rPr lang="es-ES" dirty="0"/>
              <a:t>Ejemplo</a:t>
            </a:r>
            <a:endParaRPr lang="en-US" dirty="0"/>
          </a:p>
        </p:txBody>
      </p:sp>
      <p:sp>
        <p:nvSpPr>
          <p:cNvPr id="3" name="Slide Number Placeholder 2">
            <a:extLst>
              <a:ext uri="{FF2B5EF4-FFF2-40B4-BE49-F238E27FC236}">
                <a16:creationId xmlns:a16="http://schemas.microsoft.com/office/drawing/2014/main" id="{A60F509D-479B-DC1E-F942-24FF5764D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21</a:t>
            </a:fld>
            <a:endParaRPr lang="es-PE"/>
          </a:p>
        </p:txBody>
      </p:sp>
      <p:sp>
        <p:nvSpPr>
          <p:cNvPr id="4" name="Content Placeholder 3">
            <a:extLst>
              <a:ext uri="{FF2B5EF4-FFF2-40B4-BE49-F238E27FC236}">
                <a16:creationId xmlns:a16="http://schemas.microsoft.com/office/drawing/2014/main" id="{CF31D7AC-91EE-2C3C-CECE-0EE6F7E6214C}"/>
              </a:ext>
            </a:extLst>
          </p:cNvPr>
          <p:cNvSpPr>
            <a:spLocks noGrp="1"/>
          </p:cNvSpPr>
          <p:nvPr>
            <p:ph sz="quarter" idx="13"/>
          </p:nvPr>
        </p:nvSpPr>
        <p:spPr>
          <a:xfrm>
            <a:off x="838200" y="1846263"/>
            <a:ext cx="4962236" cy="4373562"/>
          </a:xfrm>
        </p:spPr>
        <p:txBody>
          <a:bodyPr>
            <a:normAutofit fontScale="70000" lnSpcReduction="20000"/>
          </a:bodyPr>
          <a:lstStyle/>
          <a:p>
            <a:pPr marL="50800" indent="0">
              <a:lnSpc>
                <a:spcPct val="120000"/>
              </a:lnSpc>
              <a:buNone/>
            </a:pPr>
            <a:r>
              <a:rPr lang="es-ES" dirty="0"/>
              <a:t>Una tienda de celulares ofrece distintos planes tarifarios en función de la marca de celular que se compre, así como descuentos aplicados de acuerdo al plazo de pago promocional escogido (ver tablas).</a:t>
            </a:r>
          </a:p>
          <a:p>
            <a:pPr marL="50800" indent="0">
              <a:lnSpc>
                <a:spcPct val="120000"/>
              </a:lnSpc>
              <a:buNone/>
            </a:pPr>
            <a:r>
              <a:rPr lang="es-ES" dirty="0"/>
              <a:t>Escriba un programa en Java que solicite al usuario la marca del celular y el plazo de pago, y muestre el monto del plan tarifario, descuento que le corresponda y el monto final a pagar. Mostrar un mensaje de error si alguna opción ingresada es incorrecta.</a:t>
            </a:r>
            <a:endParaRPr lang="en-US" dirty="0"/>
          </a:p>
        </p:txBody>
      </p:sp>
      <p:graphicFrame>
        <p:nvGraphicFramePr>
          <p:cNvPr id="10" name="Table 10">
            <a:extLst>
              <a:ext uri="{FF2B5EF4-FFF2-40B4-BE49-F238E27FC236}">
                <a16:creationId xmlns:a16="http://schemas.microsoft.com/office/drawing/2014/main" id="{B5B01C81-C6B5-A11E-210D-1D31D4CFB272}"/>
              </a:ext>
            </a:extLst>
          </p:cNvPr>
          <p:cNvGraphicFramePr>
            <a:graphicFrameLocks noGrp="1"/>
          </p:cNvGraphicFramePr>
          <p:nvPr>
            <p:extLst>
              <p:ext uri="{D42A27DB-BD31-4B8C-83A1-F6EECF244321}">
                <p14:modId xmlns:p14="http://schemas.microsoft.com/office/powerpoint/2010/main" val="3370386244"/>
              </p:ext>
            </p:extLst>
          </p:nvPr>
        </p:nvGraphicFramePr>
        <p:xfrm>
          <a:off x="7531791" y="1380586"/>
          <a:ext cx="3404061" cy="2632520"/>
        </p:xfrm>
        <a:graphic>
          <a:graphicData uri="http://schemas.openxmlformats.org/drawingml/2006/table">
            <a:tbl>
              <a:tblPr firstRow="1" bandRow="1">
                <a:tableStyleId>{1E171933-4619-4E11-9A3F-F7608DF75F80}</a:tableStyleId>
              </a:tblPr>
              <a:tblGrid>
                <a:gridCol w="2147454">
                  <a:extLst>
                    <a:ext uri="{9D8B030D-6E8A-4147-A177-3AD203B41FA5}">
                      <a16:colId xmlns:a16="http://schemas.microsoft.com/office/drawing/2014/main" val="1538244965"/>
                    </a:ext>
                  </a:extLst>
                </a:gridCol>
                <a:gridCol w="1256607">
                  <a:extLst>
                    <a:ext uri="{9D8B030D-6E8A-4147-A177-3AD203B41FA5}">
                      <a16:colId xmlns:a16="http://schemas.microsoft.com/office/drawing/2014/main" val="2404695663"/>
                    </a:ext>
                  </a:extLst>
                </a:gridCol>
              </a:tblGrid>
              <a:tr h="370840">
                <a:tc>
                  <a:txBody>
                    <a:bodyPr/>
                    <a:lstStyle/>
                    <a:p>
                      <a:pPr>
                        <a:lnSpc>
                          <a:spcPct val="150000"/>
                        </a:lnSpc>
                      </a:pPr>
                      <a:r>
                        <a:rPr lang="es-ES" sz="1400" b="0" dirty="0">
                          <a:solidFill>
                            <a:schemeClr val="bg1"/>
                          </a:solidFill>
                        </a:rPr>
                        <a:t>Celular</a:t>
                      </a:r>
                      <a:endParaRPr lang="en-US" sz="1400" b="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alpha val="75000"/>
                      </a:schemeClr>
                    </a:solidFill>
                  </a:tcPr>
                </a:tc>
                <a:tc>
                  <a:txBody>
                    <a:bodyPr/>
                    <a:lstStyle/>
                    <a:p>
                      <a:pPr algn="r">
                        <a:lnSpc>
                          <a:spcPct val="150000"/>
                        </a:lnSpc>
                      </a:pPr>
                      <a:r>
                        <a:rPr lang="es-ES" sz="1400" b="0" dirty="0">
                          <a:solidFill>
                            <a:schemeClr val="bg1"/>
                          </a:solidFill>
                        </a:rPr>
                        <a:t>Plan</a:t>
                      </a:r>
                      <a:endParaRPr lang="en-US" sz="1400" b="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alpha val="75000"/>
                      </a:schemeClr>
                    </a:solidFill>
                  </a:tcPr>
                </a:tc>
                <a:extLst>
                  <a:ext uri="{0D108BD9-81ED-4DB2-BD59-A6C34878D82A}">
                    <a16:rowId xmlns:a16="http://schemas.microsoft.com/office/drawing/2014/main" val="4028244752"/>
                  </a:ext>
                </a:extLst>
              </a:tr>
              <a:tr h="370840">
                <a:tc>
                  <a:txBody>
                    <a:bodyPr/>
                    <a:lstStyle/>
                    <a:p>
                      <a:pPr>
                        <a:lnSpc>
                          <a:spcPct val="150000"/>
                        </a:lnSpc>
                      </a:pPr>
                      <a:r>
                        <a:rPr lang="es-ES" sz="1800" b="0" dirty="0"/>
                        <a:t>Motorola</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tc>
                  <a:txBody>
                    <a:bodyPr/>
                    <a:lstStyle/>
                    <a:p>
                      <a:pPr algn="r">
                        <a:lnSpc>
                          <a:spcPct val="150000"/>
                        </a:lnSpc>
                      </a:pPr>
                      <a:r>
                        <a:rPr lang="es-ES" sz="1800" b="0" dirty="0"/>
                        <a:t>29.90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extLst>
                  <a:ext uri="{0D108BD9-81ED-4DB2-BD59-A6C34878D82A}">
                    <a16:rowId xmlns:a16="http://schemas.microsoft.com/office/drawing/2014/main" val="885623360"/>
                  </a:ext>
                </a:extLst>
              </a:tr>
              <a:tr h="370840">
                <a:tc>
                  <a:txBody>
                    <a:bodyPr/>
                    <a:lstStyle/>
                    <a:p>
                      <a:pPr>
                        <a:lnSpc>
                          <a:spcPct val="150000"/>
                        </a:lnSpc>
                      </a:pPr>
                      <a:r>
                        <a:rPr lang="es-ES" sz="1800" b="0" dirty="0"/>
                        <a:t>LG</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lt1">
                        <a:alpha val="75000"/>
                      </a:schemeClr>
                    </a:solidFill>
                  </a:tcPr>
                </a:tc>
                <a:tc>
                  <a:txBody>
                    <a:bodyPr/>
                    <a:lstStyle/>
                    <a:p>
                      <a:pPr algn="r">
                        <a:lnSpc>
                          <a:spcPct val="150000"/>
                        </a:lnSpc>
                      </a:pPr>
                      <a:r>
                        <a:rPr lang="es-ES" sz="1800" b="0" dirty="0"/>
                        <a:t>36.00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lt1">
                        <a:alpha val="75000"/>
                      </a:schemeClr>
                    </a:solidFill>
                  </a:tcPr>
                </a:tc>
                <a:extLst>
                  <a:ext uri="{0D108BD9-81ED-4DB2-BD59-A6C34878D82A}">
                    <a16:rowId xmlns:a16="http://schemas.microsoft.com/office/drawing/2014/main" val="3103956569"/>
                  </a:ext>
                </a:extLst>
              </a:tr>
              <a:tr h="370840">
                <a:tc>
                  <a:txBody>
                    <a:bodyPr/>
                    <a:lstStyle/>
                    <a:p>
                      <a:pPr>
                        <a:lnSpc>
                          <a:spcPct val="150000"/>
                        </a:lnSpc>
                      </a:pPr>
                      <a:r>
                        <a:rPr lang="es-ES" sz="1800" b="0" dirty="0"/>
                        <a:t>Samsung</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tc>
                  <a:txBody>
                    <a:bodyPr/>
                    <a:lstStyle/>
                    <a:p>
                      <a:pPr algn="r">
                        <a:lnSpc>
                          <a:spcPct val="150000"/>
                        </a:lnSpc>
                      </a:pPr>
                      <a:r>
                        <a:rPr lang="es-ES" sz="1800" b="0" dirty="0"/>
                        <a:t>46.80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extLst>
                  <a:ext uri="{0D108BD9-81ED-4DB2-BD59-A6C34878D82A}">
                    <a16:rowId xmlns:a16="http://schemas.microsoft.com/office/drawing/2014/main" val="1874660375"/>
                  </a:ext>
                </a:extLst>
              </a:tr>
              <a:tr h="370840">
                <a:tc>
                  <a:txBody>
                    <a:bodyPr/>
                    <a:lstStyle/>
                    <a:p>
                      <a:pPr>
                        <a:lnSpc>
                          <a:spcPct val="150000"/>
                        </a:lnSpc>
                      </a:pPr>
                      <a:r>
                        <a:rPr lang="es-ES" sz="1800" b="0" dirty="0"/>
                        <a:t>Huawei</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lt1">
                        <a:alpha val="75000"/>
                      </a:schemeClr>
                    </a:solidFill>
                  </a:tcPr>
                </a:tc>
                <a:tc>
                  <a:txBody>
                    <a:bodyPr/>
                    <a:lstStyle/>
                    <a:p>
                      <a:pPr algn="r">
                        <a:lnSpc>
                          <a:spcPct val="150000"/>
                        </a:lnSpc>
                      </a:pPr>
                      <a:r>
                        <a:rPr lang="es-ES" sz="1800" b="0" dirty="0"/>
                        <a:t>62.00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lt1">
                        <a:alpha val="75000"/>
                      </a:schemeClr>
                    </a:solidFill>
                  </a:tcPr>
                </a:tc>
                <a:extLst>
                  <a:ext uri="{0D108BD9-81ED-4DB2-BD59-A6C34878D82A}">
                    <a16:rowId xmlns:a16="http://schemas.microsoft.com/office/drawing/2014/main" val="1439959985"/>
                  </a:ext>
                </a:extLst>
              </a:tr>
              <a:tr h="370840">
                <a:tc>
                  <a:txBody>
                    <a:bodyPr/>
                    <a:lstStyle/>
                    <a:p>
                      <a:pPr>
                        <a:lnSpc>
                          <a:spcPct val="150000"/>
                        </a:lnSpc>
                      </a:pPr>
                      <a:r>
                        <a:rPr lang="es-ES" sz="1800" b="0" dirty="0"/>
                        <a:t>iPhone</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tc>
                  <a:txBody>
                    <a:bodyPr/>
                    <a:lstStyle/>
                    <a:p>
                      <a:pPr algn="r">
                        <a:lnSpc>
                          <a:spcPct val="150000"/>
                        </a:lnSpc>
                      </a:pPr>
                      <a:r>
                        <a:rPr lang="es-ES" sz="1800" b="0" dirty="0"/>
                        <a:t>71.00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extLst>
                  <a:ext uri="{0D108BD9-81ED-4DB2-BD59-A6C34878D82A}">
                    <a16:rowId xmlns:a16="http://schemas.microsoft.com/office/drawing/2014/main" val="2268996728"/>
                  </a:ext>
                </a:extLst>
              </a:tr>
            </a:tbl>
          </a:graphicData>
        </a:graphic>
      </p:graphicFrame>
      <p:sp>
        <p:nvSpPr>
          <p:cNvPr id="14" name="TextBox 13">
            <a:extLst>
              <a:ext uri="{FF2B5EF4-FFF2-40B4-BE49-F238E27FC236}">
                <a16:creationId xmlns:a16="http://schemas.microsoft.com/office/drawing/2014/main" id="{F2E33714-AF57-E755-8E19-D0592D411796}"/>
              </a:ext>
            </a:extLst>
          </p:cNvPr>
          <p:cNvSpPr txBox="1"/>
          <p:nvPr/>
        </p:nvSpPr>
        <p:spPr>
          <a:xfrm>
            <a:off x="136236" y="6490643"/>
            <a:ext cx="6890328" cy="2308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 https://www.nicepng.com/png/detail/22-224843_upcoming-smartphones-mobile-png-image-hd.png</a:t>
            </a:r>
          </a:p>
        </p:txBody>
      </p:sp>
      <p:graphicFrame>
        <p:nvGraphicFramePr>
          <p:cNvPr id="15" name="Table 14">
            <a:extLst>
              <a:ext uri="{FF2B5EF4-FFF2-40B4-BE49-F238E27FC236}">
                <a16:creationId xmlns:a16="http://schemas.microsoft.com/office/drawing/2014/main" id="{95C82362-AD46-0402-3C4D-16DE20F459AB}"/>
              </a:ext>
            </a:extLst>
          </p:cNvPr>
          <p:cNvGraphicFramePr>
            <a:graphicFrameLocks noGrp="1"/>
          </p:cNvGraphicFramePr>
          <p:nvPr>
            <p:extLst>
              <p:ext uri="{D42A27DB-BD31-4B8C-83A1-F6EECF244321}">
                <p14:modId xmlns:p14="http://schemas.microsoft.com/office/powerpoint/2010/main" val="3465679442"/>
              </p:ext>
            </p:extLst>
          </p:nvPr>
        </p:nvGraphicFramePr>
        <p:xfrm>
          <a:off x="7531792" y="4499504"/>
          <a:ext cx="3404061" cy="1195960"/>
        </p:xfrm>
        <a:graphic>
          <a:graphicData uri="http://schemas.openxmlformats.org/drawingml/2006/table">
            <a:tbl>
              <a:tblPr firstRow="1" bandRow="1">
                <a:tableStyleId>{1E171933-4619-4E11-9A3F-F7608DF75F80}</a:tableStyleId>
              </a:tblPr>
              <a:tblGrid>
                <a:gridCol w="1134687">
                  <a:extLst>
                    <a:ext uri="{9D8B030D-6E8A-4147-A177-3AD203B41FA5}">
                      <a16:colId xmlns:a16="http://schemas.microsoft.com/office/drawing/2014/main" val="1773193635"/>
                    </a:ext>
                  </a:extLst>
                </a:gridCol>
                <a:gridCol w="1134687">
                  <a:extLst>
                    <a:ext uri="{9D8B030D-6E8A-4147-A177-3AD203B41FA5}">
                      <a16:colId xmlns:a16="http://schemas.microsoft.com/office/drawing/2014/main" val="1661328349"/>
                    </a:ext>
                  </a:extLst>
                </a:gridCol>
                <a:gridCol w="1134687">
                  <a:extLst>
                    <a:ext uri="{9D8B030D-6E8A-4147-A177-3AD203B41FA5}">
                      <a16:colId xmlns:a16="http://schemas.microsoft.com/office/drawing/2014/main" val="330831921"/>
                    </a:ext>
                  </a:extLst>
                </a:gridCol>
              </a:tblGrid>
              <a:tr h="370840">
                <a:tc gridSpan="3">
                  <a:txBody>
                    <a:bodyPr/>
                    <a:lstStyle/>
                    <a:p>
                      <a:pPr algn="ctr">
                        <a:lnSpc>
                          <a:spcPct val="150000"/>
                        </a:lnSpc>
                      </a:pPr>
                      <a:r>
                        <a:rPr lang="es-ES" sz="1400" b="0" dirty="0">
                          <a:solidFill>
                            <a:schemeClr val="tx1"/>
                          </a:solidFill>
                        </a:rPr>
                        <a:t>Plazos de pago con promoción</a:t>
                      </a:r>
                      <a:endParaRPr lang="en-US" sz="14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alpha val="75000"/>
                      </a:schemeClr>
                    </a:solidFill>
                  </a:tcPr>
                </a:tc>
                <a:tc hMerge="1">
                  <a:txBody>
                    <a:bodyPr/>
                    <a:lstStyle/>
                    <a:p>
                      <a:pPr algn="r">
                        <a:lnSpc>
                          <a:spcPct val="150000"/>
                        </a:lnSpc>
                      </a:pPr>
                      <a:endParaRPr lang="en-US" sz="18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alpha val="25000"/>
                      </a:schemeClr>
                    </a:solidFill>
                  </a:tcPr>
                </a:tc>
                <a:tc hMerge="1">
                  <a:txBody>
                    <a:bodyPr/>
                    <a:lstStyle/>
                    <a:p>
                      <a:pPr algn="r">
                        <a:lnSpc>
                          <a:spcPct val="150000"/>
                        </a:lnSpc>
                      </a:pPr>
                      <a:endParaRPr lang="en-US" sz="18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alpha val="25000"/>
                      </a:schemeClr>
                    </a:solidFill>
                  </a:tcPr>
                </a:tc>
                <a:extLst>
                  <a:ext uri="{0D108BD9-81ED-4DB2-BD59-A6C34878D82A}">
                    <a16:rowId xmlns:a16="http://schemas.microsoft.com/office/drawing/2014/main" val="436028168"/>
                  </a:ext>
                </a:extLst>
              </a:tr>
              <a:tr h="370840">
                <a:tc>
                  <a:txBody>
                    <a:bodyPr/>
                    <a:lstStyle/>
                    <a:p>
                      <a:pPr algn="r">
                        <a:lnSpc>
                          <a:spcPct val="150000"/>
                        </a:lnSpc>
                      </a:pPr>
                      <a:r>
                        <a:rPr lang="es-ES" sz="1400" b="0" dirty="0">
                          <a:solidFill>
                            <a:schemeClr val="tx1"/>
                          </a:solidFill>
                        </a:rPr>
                        <a:t>A 6 meses</a:t>
                      </a:r>
                      <a:endParaRPr lang="en-US" sz="14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alpha val="75000"/>
                      </a:schemeClr>
                    </a:solidFill>
                  </a:tcPr>
                </a:tc>
                <a:tc>
                  <a:txBody>
                    <a:bodyPr/>
                    <a:lstStyle/>
                    <a:p>
                      <a:pPr algn="r">
                        <a:lnSpc>
                          <a:spcPct val="150000"/>
                        </a:lnSpc>
                      </a:pPr>
                      <a:r>
                        <a:rPr lang="es-ES" sz="1400" b="0" dirty="0">
                          <a:solidFill>
                            <a:schemeClr val="tx1"/>
                          </a:solidFill>
                        </a:rPr>
                        <a:t>A 12 meses</a:t>
                      </a:r>
                      <a:endParaRPr lang="en-US" sz="14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alpha val="75000"/>
                      </a:schemeClr>
                    </a:solidFill>
                  </a:tcPr>
                </a:tc>
                <a:tc>
                  <a:txBody>
                    <a:bodyPr/>
                    <a:lstStyle/>
                    <a:p>
                      <a:pPr algn="r">
                        <a:lnSpc>
                          <a:spcPct val="150000"/>
                        </a:lnSpc>
                      </a:pPr>
                      <a:r>
                        <a:rPr lang="es-ES" sz="1400" b="0" dirty="0">
                          <a:solidFill>
                            <a:schemeClr val="tx1"/>
                          </a:solidFill>
                        </a:rPr>
                        <a:t>A 18 meses</a:t>
                      </a:r>
                      <a:endParaRPr lang="en-US" sz="1400" b="0"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alpha val="75000"/>
                      </a:schemeClr>
                    </a:solidFill>
                  </a:tcPr>
                </a:tc>
                <a:extLst>
                  <a:ext uri="{0D108BD9-81ED-4DB2-BD59-A6C34878D82A}">
                    <a16:rowId xmlns:a16="http://schemas.microsoft.com/office/drawing/2014/main" val="3424448519"/>
                  </a:ext>
                </a:extLst>
              </a:tr>
              <a:tr h="370840">
                <a:tc>
                  <a:txBody>
                    <a:bodyPr/>
                    <a:lstStyle/>
                    <a:p>
                      <a:pPr algn="r">
                        <a:lnSpc>
                          <a:spcPct val="150000"/>
                        </a:lnSpc>
                      </a:pPr>
                      <a:r>
                        <a:rPr lang="es-ES" sz="1800" b="0" dirty="0"/>
                        <a:t>13.2%</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tc>
                  <a:txBody>
                    <a:bodyPr/>
                    <a:lstStyle/>
                    <a:p>
                      <a:pPr algn="r">
                        <a:lnSpc>
                          <a:spcPct val="150000"/>
                        </a:lnSpc>
                      </a:pPr>
                      <a:r>
                        <a:rPr lang="es-ES" sz="1800" b="0" dirty="0"/>
                        <a:t>12.0%</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tc>
                  <a:txBody>
                    <a:bodyPr/>
                    <a:lstStyle/>
                    <a:p>
                      <a:pPr algn="r">
                        <a:lnSpc>
                          <a:spcPct val="150000"/>
                        </a:lnSpc>
                      </a:pPr>
                      <a:r>
                        <a:rPr lang="es-ES" sz="1800" b="0" dirty="0"/>
                        <a:t>11.2%</a:t>
                      </a:r>
                      <a:endParaRPr lang="en-US" sz="1800" b="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tint val="20000"/>
                        <a:alpha val="75000"/>
                      </a:schemeClr>
                    </a:solidFill>
                  </a:tcPr>
                </a:tc>
                <a:extLst>
                  <a:ext uri="{0D108BD9-81ED-4DB2-BD59-A6C34878D82A}">
                    <a16:rowId xmlns:a16="http://schemas.microsoft.com/office/drawing/2014/main" val="1280672434"/>
                  </a:ext>
                </a:extLst>
              </a:tr>
            </a:tbl>
          </a:graphicData>
        </a:graphic>
      </p:graphicFrame>
    </p:spTree>
    <p:extLst>
      <p:ext uri="{BB962C8B-B14F-4D97-AF65-F5344CB8AC3E}">
        <p14:creationId xmlns:p14="http://schemas.microsoft.com/office/powerpoint/2010/main" val="238865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2521CBE-1BB2-3AD5-AC79-F255CF1BC0EF}"/>
              </a:ext>
            </a:extLst>
          </p:cNvPr>
          <p:cNvPicPr>
            <a:picLocks noChangeAspect="1"/>
          </p:cNvPicPr>
          <p:nvPr/>
        </p:nvPicPr>
        <p:blipFill rotWithShape="1">
          <a:blip r:embed="rId2"/>
          <a:srcRect l="17554" r="27449"/>
          <a:stretch/>
        </p:blipFill>
        <p:spPr>
          <a:xfrm>
            <a:off x="6157345" y="-7588"/>
            <a:ext cx="6034655" cy="6858000"/>
          </a:xfrm>
          <a:prstGeom prst="rect">
            <a:avLst/>
          </a:prstGeom>
          <a:effectLst>
            <a:outerShdw blurRad="50800" dist="38100" dir="10800000" algn="r" rotWithShape="0">
              <a:prstClr val="black">
                <a:alpha val="40000"/>
              </a:prstClr>
            </a:outerShdw>
          </a:effectLst>
        </p:spPr>
      </p:pic>
      <p:grpSp>
        <p:nvGrpSpPr>
          <p:cNvPr id="5" name="Group 4">
            <a:extLst>
              <a:ext uri="{FF2B5EF4-FFF2-40B4-BE49-F238E27FC236}">
                <a16:creationId xmlns:a16="http://schemas.microsoft.com/office/drawing/2014/main" id="{2A650340-8388-A63E-1D48-C7912DB3FC81}"/>
              </a:ext>
            </a:extLst>
          </p:cNvPr>
          <p:cNvGrpSpPr/>
          <p:nvPr/>
        </p:nvGrpSpPr>
        <p:grpSpPr>
          <a:xfrm>
            <a:off x="846912" y="-39921"/>
            <a:ext cx="4629752" cy="1015663"/>
            <a:chOff x="924025" y="1526961"/>
            <a:chExt cx="4629752" cy="1015663"/>
          </a:xfrm>
        </p:grpSpPr>
        <p:sp>
          <p:nvSpPr>
            <p:cNvPr id="6" name="Rectangle 5">
              <a:extLst>
                <a:ext uri="{FF2B5EF4-FFF2-40B4-BE49-F238E27FC236}">
                  <a16:creationId xmlns:a16="http://schemas.microsoft.com/office/drawing/2014/main" id="{42C78C18-5A26-2356-2ADB-65481D1F3F5D}"/>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6C59EB-1229-EEA0-6FB4-EE53B9B3C730}"/>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8" name="TextBox 7">
              <a:extLst>
                <a:ext uri="{FF2B5EF4-FFF2-40B4-BE49-F238E27FC236}">
                  <a16:creationId xmlns:a16="http://schemas.microsoft.com/office/drawing/2014/main" id="{81534D8D-2C83-7BD4-ECE8-207290047C4E}"/>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9" name="Rectangle 8">
              <a:extLst>
                <a:ext uri="{FF2B5EF4-FFF2-40B4-BE49-F238E27FC236}">
                  <a16:creationId xmlns:a16="http://schemas.microsoft.com/office/drawing/2014/main" id="{BC6743BB-CF8F-5003-8CAD-9386FF5157C8}"/>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AE16E32-A371-7CA9-FC10-A1CD2AA82C80}"/>
              </a:ext>
            </a:extLst>
          </p:cNvPr>
          <p:cNvSpPr>
            <a:spLocks noGrp="1"/>
          </p:cNvSpPr>
          <p:nvPr>
            <p:ph type="title"/>
          </p:nvPr>
        </p:nvSpPr>
        <p:spPr/>
        <p:txBody>
          <a:bodyPr/>
          <a:lstStyle/>
          <a:p>
            <a:r>
              <a:rPr lang="es-ES" dirty="0"/>
              <a:t>Solución</a:t>
            </a:r>
            <a:endParaRPr lang="en-US" dirty="0"/>
          </a:p>
        </p:txBody>
      </p:sp>
      <p:sp>
        <p:nvSpPr>
          <p:cNvPr id="3" name="Slide Number Placeholder 2">
            <a:extLst>
              <a:ext uri="{FF2B5EF4-FFF2-40B4-BE49-F238E27FC236}">
                <a16:creationId xmlns:a16="http://schemas.microsoft.com/office/drawing/2014/main" id="{A60F509D-479B-DC1E-F942-24FF5764D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22</a:t>
            </a:fld>
            <a:endParaRPr lang="es-PE"/>
          </a:p>
        </p:txBody>
      </p:sp>
      <p:sp>
        <p:nvSpPr>
          <p:cNvPr id="4" name="Content Placeholder 3">
            <a:extLst>
              <a:ext uri="{FF2B5EF4-FFF2-40B4-BE49-F238E27FC236}">
                <a16:creationId xmlns:a16="http://schemas.microsoft.com/office/drawing/2014/main" id="{8CAE454A-51E6-879B-B5B6-1882249BE694}"/>
              </a:ext>
            </a:extLst>
          </p:cNvPr>
          <p:cNvSpPr>
            <a:spLocks noGrp="1"/>
          </p:cNvSpPr>
          <p:nvPr>
            <p:ph sz="quarter" idx="13"/>
          </p:nvPr>
        </p:nvSpPr>
        <p:spPr/>
        <p:txBody>
          <a:bodyPr/>
          <a:lstStyle/>
          <a:p>
            <a:pPr marL="50800" indent="0">
              <a:buNone/>
            </a:pPr>
            <a:r>
              <a:rPr lang="es-ES" dirty="0"/>
              <a:t>Solución en el archivo :</a:t>
            </a:r>
          </a:p>
          <a:p>
            <a:pPr marL="50800" indent="0">
              <a:buNone/>
            </a:pPr>
            <a:endParaRPr lang="es-ES" b="1" dirty="0"/>
          </a:p>
          <a:p>
            <a:pPr marL="50800" indent="0">
              <a:buNone/>
            </a:pPr>
            <a:endParaRPr lang="es-ES" b="1" dirty="0"/>
          </a:p>
          <a:p>
            <a:pPr marL="50800" indent="0">
              <a:buNone/>
            </a:pPr>
            <a:endParaRPr lang="es-ES" b="1" dirty="0"/>
          </a:p>
          <a:p>
            <a:pPr marL="50800" indent="0">
              <a:buNone/>
            </a:pPr>
            <a:endParaRPr lang="es-ES" b="1" dirty="0"/>
          </a:p>
          <a:p>
            <a:pPr marL="50800" indent="0">
              <a:buNone/>
            </a:pPr>
            <a:endParaRPr lang="es-ES" b="1" dirty="0"/>
          </a:p>
          <a:p>
            <a:pPr marL="50800" indent="0">
              <a:buNone/>
            </a:pPr>
            <a:r>
              <a:rPr lang="es-ES" b="1" dirty="0"/>
              <a:t>PlanTarifario.java</a:t>
            </a:r>
            <a:endParaRPr lang="en-US" b="1" dirty="0"/>
          </a:p>
        </p:txBody>
      </p:sp>
      <p:pic>
        <p:nvPicPr>
          <p:cNvPr id="10" name="Picture 9">
            <a:extLst>
              <a:ext uri="{FF2B5EF4-FFF2-40B4-BE49-F238E27FC236}">
                <a16:creationId xmlns:a16="http://schemas.microsoft.com/office/drawing/2014/main" id="{B9242075-BB53-4C85-67CB-A587EAC2BCB8}"/>
              </a:ext>
            </a:extLst>
          </p:cNvPr>
          <p:cNvPicPr>
            <a:picLocks noChangeAspect="1"/>
          </p:cNvPicPr>
          <p:nvPr/>
        </p:nvPicPr>
        <p:blipFill>
          <a:blip r:embed="rId3"/>
          <a:stretch>
            <a:fillRect/>
          </a:stretch>
        </p:blipFill>
        <p:spPr>
          <a:xfrm>
            <a:off x="1106079" y="2813844"/>
            <a:ext cx="2438400" cy="2438400"/>
          </a:xfrm>
          <a:prstGeom prst="rect">
            <a:avLst/>
          </a:prstGeom>
          <a:effectLst>
            <a:outerShdw blurRad="76200" dir="18900000" sy="23000" kx="-1200000" algn="bl" rotWithShape="0">
              <a:prstClr val="black">
                <a:alpha val="20000"/>
              </a:prstClr>
            </a:outerShdw>
          </a:effectLst>
        </p:spPr>
      </p:pic>
      <p:sp>
        <p:nvSpPr>
          <p:cNvPr id="14" name="TextBox 13">
            <a:extLst>
              <a:ext uri="{FF2B5EF4-FFF2-40B4-BE49-F238E27FC236}">
                <a16:creationId xmlns:a16="http://schemas.microsoft.com/office/drawing/2014/main" id="{7A4B926E-DF80-3F27-703C-2096D8DA94CF}"/>
              </a:ext>
            </a:extLst>
          </p:cNvPr>
          <p:cNvSpPr txBox="1"/>
          <p:nvPr/>
        </p:nvSpPr>
        <p:spPr>
          <a:xfrm>
            <a:off x="187967" y="6334283"/>
            <a:ext cx="6103854"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https://insights.dice.com/wp-content/uploads/2018/03/Hipster-Developer-Dice.jpg</a:t>
            </a:r>
          </a:p>
        </p:txBody>
      </p:sp>
    </p:spTree>
    <p:extLst>
      <p:ext uri="{BB962C8B-B14F-4D97-AF65-F5344CB8AC3E}">
        <p14:creationId xmlns:p14="http://schemas.microsoft.com/office/powerpoint/2010/main" val="286034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983-D187-5021-011D-340D9A646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23</a:t>
            </a:fld>
            <a:endParaRPr lang="es-PE"/>
          </a:p>
        </p:txBody>
      </p:sp>
      <p:sp>
        <p:nvSpPr>
          <p:cNvPr id="2" name="TextBox 1">
            <a:extLst>
              <a:ext uri="{FF2B5EF4-FFF2-40B4-BE49-F238E27FC236}">
                <a16:creationId xmlns:a16="http://schemas.microsoft.com/office/drawing/2014/main" id="{6B32F08B-E599-8764-EE5E-B3C48CE274CF}"/>
              </a:ext>
            </a:extLst>
          </p:cNvPr>
          <p:cNvSpPr txBox="1"/>
          <p:nvPr/>
        </p:nvSpPr>
        <p:spPr>
          <a:xfrm rot="16200000">
            <a:off x="-1552306" y="2760043"/>
            <a:ext cx="5599610" cy="1446550"/>
          </a:xfrm>
          <a:prstGeom prst="rect">
            <a:avLst/>
          </a:prstGeom>
          <a:noFill/>
        </p:spPr>
        <p:txBody>
          <a:bodyPr wrap="none" rtlCol="0">
            <a:spAutoFit/>
          </a:bodyPr>
          <a:lstStyle/>
          <a:p>
            <a:r>
              <a:rPr lang="es-ES" sz="8800" b="1" dirty="0">
                <a:solidFill>
                  <a:schemeClr val="bg1">
                    <a:lumMod val="85000"/>
                  </a:schemeClr>
                </a:solidFill>
                <a:latin typeface="Helvetica" pitchFamily="2" charset="0"/>
              </a:rPr>
              <a:t>contenido</a:t>
            </a:r>
            <a:endParaRPr lang="en-US" sz="8800" b="1" dirty="0">
              <a:solidFill>
                <a:schemeClr val="bg1">
                  <a:lumMod val="85000"/>
                </a:schemeClr>
              </a:solidFill>
              <a:latin typeface="Helvetica" pitchFamily="2" charset="0"/>
            </a:endParaRPr>
          </a:p>
        </p:txBody>
      </p:sp>
      <p:grpSp>
        <p:nvGrpSpPr>
          <p:cNvPr id="9" name="Group 8">
            <a:extLst>
              <a:ext uri="{FF2B5EF4-FFF2-40B4-BE49-F238E27FC236}">
                <a16:creationId xmlns:a16="http://schemas.microsoft.com/office/drawing/2014/main" id="{6D8EC2C4-D534-A87E-5305-9BD92B9838D9}"/>
              </a:ext>
            </a:extLst>
          </p:cNvPr>
          <p:cNvGrpSpPr/>
          <p:nvPr/>
        </p:nvGrpSpPr>
        <p:grpSpPr>
          <a:xfrm>
            <a:off x="1955128" y="892964"/>
            <a:ext cx="4629752" cy="1015663"/>
            <a:chOff x="924025" y="1526961"/>
            <a:chExt cx="4629752" cy="1015663"/>
          </a:xfrm>
        </p:grpSpPr>
        <p:sp>
          <p:nvSpPr>
            <p:cNvPr id="6" name="Rectangle 5">
              <a:extLst>
                <a:ext uri="{FF2B5EF4-FFF2-40B4-BE49-F238E27FC236}">
                  <a16:creationId xmlns:a16="http://schemas.microsoft.com/office/drawing/2014/main" id="{AFE41E11-2903-D4AD-BABB-046EDBE4AABD}"/>
                </a:ext>
              </a:extLst>
            </p:cNvPr>
            <p:cNvSpPr/>
            <p:nvPr/>
          </p:nvSpPr>
          <p:spPr>
            <a:xfrm>
              <a:off x="924025" y="1559294"/>
              <a:ext cx="4629752" cy="731520"/>
            </a:xfrm>
            <a:prstGeom prst="rect">
              <a:avLst/>
            </a:prstGeom>
            <a:solidFill>
              <a:srgbClr val="1B5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12F7A-F286-0B30-D30E-E9A916CC839B}"/>
                </a:ext>
              </a:extLst>
            </p:cNvPr>
            <p:cNvSpPr txBox="1"/>
            <p:nvPr/>
          </p:nvSpPr>
          <p:spPr>
            <a:xfrm>
              <a:off x="1501541" y="1663444"/>
              <a:ext cx="3062398" cy="523220"/>
            </a:xfrm>
            <a:prstGeom prst="rect">
              <a:avLst/>
            </a:prstGeom>
            <a:noFill/>
            <a:ln>
              <a:noFill/>
            </a:ln>
          </p:spPr>
          <p:txBody>
            <a:bodyPr wrap="square" rtlCol="0">
              <a:spAutoFit/>
            </a:bodyPr>
            <a:lstStyle/>
            <a:p>
              <a:r>
                <a:rPr lang="es-ES" dirty="0">
                  <a:solidFill>
                    <a:schemeClr val="bg1"/>
                  </a:solidFill>
                  <a:latin typeface="Helvetica" pitchFamily="2" charset="0"/>
                </a:rPr>
                <a:t>Estructuras condicionales</a:t>
              </a:r>
              <a:br>
                <a:rPr lang="es-ES" dirty="0">
                  <a:solidFill>
                    <a:schemeClr val="bg1"/>
                  </a:solidFill>
                  <a:latin typeface="Helvetica" pitchFamily="2" charset="0"/>
                </a:rPr>
              </a:br>
              <a:r>
                <a:rPr lang="es-ES" dirty="0">
                  <a:solidFill>
                    <a:schemeClr val="bg1"/>
                  </a:solidFill>
                  <a:latin typeface="Helvetica" pitchFamily="2" charset="0"/>
                </a:rPr>
                <a:t>(repaso)</a:t>
              </a:r>
              <a:endParaRPr lang="en-US" dirty="0">
                <a:solidFill>
                  <a:schemeClr val="bg1"/>
                </a:solidFill>
                <a:latin typeface="Helvetica" pitchFamily="2" charset="0"/>
              </a:endParaRPr>
            </a:p>
          </p:txBody>
        </p:sp>
        <p:sp>
          <p:nvSpPr>
            <p:cNvPr id="7" name="TextBox 6">
              <a:extLst>
                <a:ext uri="{FF2B5EF4-FFF2-40B4-BE49-F238E27FC236}">
                  <a16:creationId xmlns:a16="http://schemas.microsoft.com/office/drawing/2014/main" id="{93EEA1CE-79B2-915B-2C77-2F1212A1BF67}"/>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1</a:t>
              </a:r>
              <a:endParaRPr lang="en-US" sz="6000" b="1" dirty="0">
                <a:solidFill>
                  <a:schemeClr val="bg1"/>
                </a:solidFill>
                <a:latin typeface="Helvetica" pitchFamily="2" charset="0"/>
              </a:endParaRPr>
            </a:p>
          </p:txBody>
        </p:sp>
        <p:sp>
          <p:nvSpPr>
            <p:cNvPr id="8" name="Rectangle 7">
              <a:extLst>
                <a:ext uri="{FF2B5EF4-FFF2-40B4-BE49-F238E27FC236}">
                  <a16:creationId xmlns:a16="http://schemas.microsoft.com/office/drawing/2014/main" id="{830C6426-CF18-244B-D9EC-4576E393467C}"/>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C62550A-9487-0FB4-AEF5-18BF59D1D1BB}"/>
              </a:ext>
            </a:extLst>
          </p:cNvPr>
          <p:cNvGrpSpPr/>
          <p:nvPr/>
        </p:nvGrpSpPr>
        <p:grpSpPr>
          <a:xfrm>
            <a:off x="1955128" y="1782509"/>
            <a:ext cx="4629752" cy="1015663"/>
            <a:chOff x="924025" y="1526961"/>
            <a:chExt cx="4629752" cy="1015663"/>
          </a:xfrm>
        </p:grpSpPr>
        <p:sp>
          <p:nvSpPr>
            <p:cNvPr id="11" name="Rectangle 10">
              <a:extLst>
                <a:ext uri="{FF2B5EF4-FFF2-40B4-BE49-F238E27FC236}">
                  <a16:creationId xmlns:a16="http://schemas.microsoft.com/office/drawing/2014/main" id="{89EE3C4A-25E0-0661-5719-DFD8A408196E}"/>
                </a:ext>
              </a:extLst>
            </p:cNvPr>
            <p:cNvSpPr/>
            <p:nvPr/>
          </p:nvSpPr>
          <p:spPr>
            <a:xfrm>
              <a:off x="924025" y="1559294"/>
              <a:ext cx="4629752" cy="731520"/>
            </a:xfrm>
            <a:prstGeom prst="rect">
              <a:avLst/>
            </a:prstGeom>
            <a:solidFill>
              <a:srgbClr val="0E7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03E694-3539-B74F-A7F9-A90BF4FC7172}"/>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 </a:t>
              </a:r>
              <a:br>
                <a:rPr lang="es-ES" dirty="0">
                  <a:solidFill>
                    <a:schemeClr val="bg1"/>
                  </a:solidFill>
                  <a:latin typeface="Helvetica" pitchFamily="2" charset="0"/>
                </a:rPr>
              </a:br>
              <a:r>
                <a:rPr lang="es-ES" dirty="0">
                  <a:solidFill>
                    <a:schemeClr val="bg1"/>
                  </a:solidFill>
                  <a:latin typeface="Helvetica" pitchFamily="2" charset="0"/>
                </a:rPr>
                <a:t>estructura </a:t>
              </a:r>
              <a:r>
                <a:rPr lang="es-ES" dirty="0" err="1">
                  <a:solidFill>
                    <a:schemeClr val="bg1"/>
                  </a:solidFill>
                  <a:latin typeface="Helvetica" pitchFamily="2" charset="0"/>
                </a:rPr>
                <a:t>if</a:t>
              </a:r>
              <a:r>
                <a:rPr lang="es-ES" dirty="0">
                  <a:solidFill>
                    <a:schemeClr val="bg1"/>
                  </a:solidFill>
                  <a:latin typeface="Helvetica" pitchFamily="2" charset="0"/>
                </a:rPr>
                <a:t>..</a:t>
              </a:r>
              <a:r>
                <a:rPr lang="es-ES" dirty="0" err="1">
                  <a:solidFill>
                    <a:schemeClr val="bg1"/>
                  </a:solidFill>
                  <a:latin typeface="Helvetica" pitchFamily="2" charset="0"/>
                </a:rPr>
                <a:t>else</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D0BD6589-A9C6-D2FD-D50D-C5AAC8113E8A}"/>
                </a:ext>
              </a:extLst>
            </p:cNvPr>
            <p:cNvSpPr txBox="1"/>
            <p:nvPr/>
          </p:nvSpPr>
          <p:spPr>
            <a:xfrm>
              <a:off x="991402" y="1526961"/>
              <a:ext cx="1020278" cy="1015663"/>
            </a:xfrm>
            <a:prstGeom prst="rect">
              <a:avLst/>
            </a:prstGeom>
            <a:noFill/>
            <a:ln>
              <a:noFill/>
            </a:ln>
          </p:spPr>
          <p:txBody>
            <a:bodyPr wrap="square" rtlCol="0">
              <a:spAutoFit/>
            </a:bodyPr>
            <a:lstStyle/>
            <a:p>
              <a:r>
                <a:rPr lang="es-ES" sz="6000" b="1" dirty="0">
                  <a:solidFill>
                    <a:schemeClr val="bg1"/>
                  </a:solidFill>
                  <a:latin typeface="Helvetica" pitchFamily="2" charset="0"/>
                </a:rPr>
                <a:t>2</a:t>
              </a:r>
              <a:endParaRPr lang="en-US" sz="6000" b="1" dirty="0">
                <a:solidFill>
                  <a:schemeClr val="bg1"/>
                </a:solidFill>
                <a:latin typeface="Helvetica" pitchFamily="2" charset="0"/>
              </a:endParaRPr>
            </a:p>
          </p:txBody>
        </p:sp>
        <p:sp>
          <p:nvSpPr>
            <p:cNvPr id="14" name="Rectangle 13">
              <a:extLst>
                <a:ext uri="{FF2B5EF4-FFF2-40B4-BE49-F238E27FC236}">
                  <a16:creationId xmlns:a16="http://schemas.microsoft.com/office/drawing/2014/main" id="{FE0265B7-9BAF-D770-6E56-5AE1A9C41973}"/>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56232F4-70C8-C517-6AFF-BE83D525DAAD}"/>
              </a:ext>
            </a:extLst>
          </p:cNvPr>
          <p:cNvGrpSpPr/>
          <p:nvPr/>
        </p:nvGrpSpPr>
        <p:grpSpPr>
          <a:xfrm>
            <a:off x="1955128" y="2672054"/>
            <a:ext cx="4629752" cy="1015663"/>
            <a:chOff x="924025" y="1526961"/>
            <a:chExt cx="4629752" cy="1015663"/>
          </a:xfrm>
        </p:grpSpPr>
        <p:sp>
          <p:nvSpPr>
            <p:cNvPr id="15" name="Rectangle 14">
              <a:extLst>
                <a:ext uri="{FF2B5EF4-FFF2-40B4-BE49-F238E27FC236}">
                  <a16:creationId xmlns:a16="http://schemas.microsoft.com/office/drawing/2014/main" id="{7239BAF7-6461-3460-7124-CC87D48DB413}"/>
                </a:ext>
              </a:extLst>
            </p:cNvPr>
            <p:cNvSpPr/>
            <p:nvPr/>
          </p:nvSpPr>
          <p:spPr>
            <a:xfrm>
              <a:off x="924025" y="1559294"/>
              <a:ext cx="4629752" cy="731520"/>
            </a:xfrm>
            <a:prstGeom prst="rect">
              <a:avLst/>
            </a:prstGeom>
            <a:solidFill>
              <a:srgbClr val="75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E7F899-F28C-C7A1-9A5F-C51ECC1A2501}"/>
                </a:ext>
              </a:extLst>
            </p:cNvPr>
            <p:cNvSpPr txBox="1"/>
            <p:nvPr/>
          </p:nvSpPr>
          <p:spPr>
            <a:xfrm>
              <a:off x="1501541" y="1663444"/>
              <a:ext cx="2515402" cy="523220"/>
            </a:xfrm>
            <a:prstGeom prst="rect">
              <a:avLst/>
            </a:prstGeom>
            <a:noFill/>
            <a:ln>
              <a:noFill/>
            </a:ln>
          </p:spPr>
          <p:txBody>
            <a:bodyPr wrap="square" rtlCol="0">
              <a:spAutoFit/>
            </a:bodyPr>
            <a:lstStyle/>
            <a:p>
              <a:r>
                <a:rPr lang="es-ES" dirty="0">
                  <a:solidFill>
                    <a:schemeClr val="bg1"/>
                  </a:solidFill>
                  <a:latin typeface="Helvetica" pitchFamily="2" charset="0"/>
                </a:rPr>
                <a:t>Ejercicios con</a:t>
              </a:r>
              <a:br>
                <a:rPr lang="es-ES" dirty="0">
                  <a:solidFill>
                    <a:schemeClr val="bg1"/>
                  </a:solidFill>
                  <a:latin typeface="Helvetica" pitchFamily="2" charset="0"/>
                </a:rPr>
              </a:br>
              <a:r>
                <a:rPr lang="es-ES" dirty="0">
                  <a:solidFill>
                    <a:schemeClr val="bg1"/>
                  </a:solidFill>
                  <a:latin typeface="Helvetica" pitchFamily="2" charset="0"/>
                </a:rPr>
                <a:t>estructura switch-case</a:t>
              </a:r>
              <a:endParaRPr lang="en-US" dirty="0">
                <a:solidFill>
                  <a:schemeClr val="bg1"/>
                </a:solidFill>
                <a:latin typeface="Helvetica" pitchFamily="2" charset="0"/>
              </a:endParaRPr>
            </a:p>
          </p:txBody>
        </p:sp>
        <p:sp>
          <p:nvSpPr>
            <p:cNvPr id="17" name="TextBox 16">
              <a:extLst>
                <a:ext uri="{FF2B5EF4-FFF2-40B4-BE49-F238E27FC236}">
                  <a16:creationId xmlns:a16="http://schemas.microsoft.com/office/drawing/2014/main" id="{2AF805C7-CBE8-E255-68DF-C6DE8386ADAF}"/>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3</a:t>
              </a:r>
              <a:endParaRPr lang="en-US" sz="6000" b="1">
                <a:solidFill>
                  <a:schemeClr val="bg1"/>
                </a:solidFill>
                <a:latin typeface="Helvetica" pitchFamily="2" charset="0"/>
              </a:endParaRPr>
            </a:p>
          </p:txBody>
        </p:sp>
        <p:sp>
          <p:nvSpPr>
            <p:cNvPr id="18" name="Rectangle 17">
              <a:extLst>
                <a:ext uri="{FF2B5EF4-FFF2-40B4-BE49-F238E27FC236}">
                  <a16:creationId xmlns:a16="http://schemas.microsoft.com/office/drawing/2014/main" id="{D45F683C-083B-4EAA-D3C1-1A378724E7E2}"/>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45247CA5-A0E6-5FEE-D972-64B7FAA0BBEF}"/>
              </a:ext>
            </a:extLst>
          </p:cNvPr>
          <p:cNvSpPr/>
          <p:nvPr/>
        </p:nvSpPr>
        <p:spPr>
          <a:xfrm>
            <a:off x="1801640" y="683513"/>
            <a:ext cx="9678154" cy="55996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128E89F-E5A0-B939-5EBB-4F1A37FD8B52}"/>
              </a:ext>
            </a:extLst>
          </p:cNvPr>
          <p:cNvGrpSpPr/>
          <p:nvPr/>
        </p:nvGrpSpPr>
        <p:grpSpPr>
          <a:xfrm>
            <a:off x="1955128" y="3561599"/>
            <a:ext cx="4629752" cy="1015663"/>
            <a:chOff x="924025" y="1526961"/>
            <a:chExt cx="4629752" cy="1015663"/>
          </a:xfrm>
        </p:grpSpPr>
        <p:sp>
          <p:nvSpPr>
            <p:cNvPr id="20" name="Rectangle 19">
              <a:extLst>
                <a:ext uri="{FF2B5EF4-FFF2-40B4-BE49-F238E27FC236}">
                  <a16:creationId xmlns:a16="http://schemas.microsoft.com/office/drawing/2014/main" id="{53DD428E-2B36-BEF9-5D64-F43F2B5FCFAE}"/>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1EBD91-0CD9-10A4-75E7-CB75D7B7D977}"/>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22" name="TextBox 21">
              <a:extLst>
                <a:ext uri="{FF2B5EF4-FFF2-40B4-BE49-F238E27FC236}">
                  <a16:creationId xmlns:a16="http://schemas.microsoft.com/office/drawing/2014/main" id="{F1D0630B-0B0F-7C88-7C30-8C1FFFA75754}"/>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23" name="Rectangle 22">
              <a:extLst>
                <a:ext uri="{FF2B5EF4-FFF2-40B4-BE49-F238E27FC236}">
                  <a16:creationId xmlns:a16="http://schemas.microsoft.com/office/drawing/2014/main" id="{58B17AA6-2A3D-F74D-3001-D04EC4218E54}"/>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942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5FFDED7-6780-D4CC-D604-59414B4F5C74}"/>
              </a:ext>
            </a:extLst>
          </p:cNvPr>
          <p:cNvPicPr>
            <a:picLocks noChangeAspect="1"/>
          </p:cNvPicPr>
          <p:nvPr/>
        </p:nvPicPr>
        <p:blipFill rotWithShape="1">
          <a:blip r:embed="rId2">
            <a:alphaModFix amt="5000"/>
          </a:blip>
          <a:srcRect b="10326"/>
          <a:stretch/>
        </p:blipFill>
        <p:spPr>
          <a:xfrm>
            <a:off x="0" y="-7589"/>
            <a:ext cx="12192000" cy="6883331"/>
          </a:xfrm>
          <a:prstGeom prst="rect">
            <a:avLst/>
          </a:prstGeom>
        </p:spPr>
      </p:pic>
      <p:grpSp>
        <p:nvGrpSpPr>
          <p:cNvPr id="10" name="Group 9">
            <a:extLst>
              <a:ext uri="{FF2B5EF4-FFF2-40B4-BE49-F238E27FC236}">
                <a16:creationId xmlns:a16="http://schemas.microsoft.com/office/drawing/2014/main" id="{A128C468-2B8B-1D9C-3348-A1106C8E2864}"/>
              </a:ext>
            </a:extLst>
          </p:cNvPr>
          <p:cNvGrpSpPr/>
          <p:nvPr/>
        </p:nvGrpSpPr>
        <p:grpSpPr>
          <a:xfrm>
            <a:off x="838200" y="-39922"/>
            <a:ext cx="4629752" cy="1015663"/>
            <a:chOff x="924025" y="1526961"/>
            <a:chExt cx="4629752" cy="1015663"/>
          </a:xfrm>
        </p:grpSpPr>
        <p:sp>
          <p:nvSpPr>
            <p:cNvPr id="11" name="Rectangle 10">
              <a:extLst>
                <a:ext uri="{FF2B5EF4-FFF2-40B4-BE49-F238E27FC236}">
                  <a16:creationId xmlns:a16="http://schemas.microsoft.com/office/drawing/2014/main" id="{AE3026B0-A7D4-01C2-1465-EEA01995203F}"/>
                </a:ext>
              </a:extLst>
            </p:cNvPr>
            <p:cNvSpPr/>
            <p:nvPr/>
          </p:nvSpPr>
          <p:spPr>
            <a:xfrm>
              <a:off x="924025" y="1559294"/>
              <a:ext cx="4629752" cy="731520"/>
            </a:xfrm>
            <a:prstGeom prst="rect">
              <a:avLst/>
            </a:prstGeom>
            <a:solidFill>
              <a:srgbClr val="BA7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4CF8D-8E47-6A77-9B67-454536668AB9}"/>
                </a:ext>
              </a:extLst>
            </p:cNvPr>
            <p:cNvSpPr txBox="1"/>
            <p:nvPr/>
          </p:nvSpPr>
          <p:spPr>
            <a:xfrm>
              <a:off x="1501541" y="1663444"/>
              <a:ext cx="2515402" cy="307777"/>
            </a:xfrm>
            <a:prstGeom prst="rect">
              <a:avLst/>
            </a:prstGeom>
            <a:noFill/>
            <a:ln>
              <a:noFill/>
            </a:ln>
          </p:spPr>
          <p:txBody>
            <a:bodyPr wrap="square" rtlCol="0">
              <a:spAutoFit/>
            </a:bodyPr>
            <a:lstStyle/>
            <a:p>
              <a:r>
                <a:rPr lang="es-ES" dirty="0">
                  <a:solidFill>
                    <a:schemeClr val="bg1"/>
                  </a:solidFill>
                  <a:latin typeface="Helvetica" pitchFamily="2" charset="0"/>
                </a:rPr>
                <a:t>Práctica</a:t>
              </a:r>
              <a:endParaRPr lang="en-US" dirty="0">
                <a:solidFill>
                  <a:schemeClr val="bg1"/>
                </a:solidFill>
                <a:latin typeface="Helvetica" pitchFamily="2" charset="0"/>
              </a:endParaRPr>
            </a:p>
          </p:txBody>
        </p:sp>
        <p:sp>
          <p:nvSpPr>
            <p:cNvPr id="13" name="TextBox 12">
              <a:extLst>
                <a:ext uri="{FF2B5EF4-FFF2-40B4-BE49-F238E27FC236}">
                  <a16:creationId xmlns:a16="http://schemas.microsoft.com/office/drawing/2014/main" id="{E8A2E63D-4643-3049-44C9-5DB244736879}"/>
                </a:ext>
              </a:extLst>
            </p:cNvPr>
            <p:cNvSpPr txBox="1"/>
            <p:nvPr/>
          </p:nvSpPr>
          <p:spPr>
            <a:xfrm>
              <a:off x="991402" y="1526961"/>
              <a:ext cx="1020278" cy="1015663"/>
            </a:xfrm>
            <a:prstGeom prst="rect">
              <a:avLst/>
            </a:prstGeom>
            <a:noFill/>
            <a:ln>
              <a:noFill/>
            </a:ln>
          </p:spPr>
          <p:txBody>
            <a:bodyPr wrap="square" rtlCol="0">
              <a:spAutoFit/>
            </a:bodyPr>
            <a:lstStyle/>
            <a:p>
              <a:r>
                <a:rPr lang="es-ES" sz="6000" b="1">
                  <a:solidFill>
                    <a:schemeClr val="bg1"/>
                  </a:solidFill>
                  <a:latin typeface="Helvetica" pitchFamily="2" charset="0"/>
                </a:rPr>
                <a:t>4</a:t>
              </a:r>
              <a:endParaRPr lang="en-US" sz="6000" b="1">
                <a:solidFill>
                  <a:schemeClr val="bg1"/>
                </a:solidFill>
                <a:latin typeface="Helvetica" pitchFamily="2" charset="0"/>
              </a:endParaRPr>
            </a:p>
          </p:txBody>
        </p:sp>
        <p:sp>
          <p:nvSpPr>
            <p:cNvPr id="14" name="Rectangle 13">
              <a:extLst>
                <a:ext uri="{FF2B5EF4-FFF2-40B4-BE49-F238E27FC236}">
                  <a16:creationId xmlns:a16="http://schemas.microsoft.com/office/drawing/2014/main" id="{98D2EA76-E1F0-2D46-C84D-75EFBBC1798B}"/>
                </a:ext>
              </a:extLst>
            </p:cNvPr>
            <p:cNvSpPr/>
            <p:nvPr/>
          </p:nvSpPr>
          <p:spPr>
            <a:xfrm>
              <a:off x="4812631" y="1559294"/>
              <a:ext cx="741146" cy="73152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AE16E32-A371-7CA9-FC10-A1CD2AA82C80}"/>
              </a:ext>
            </a:extLst>
          </p:cNvPr>
          <p:cNvSpPr>
            <a:spLocks noGrp="1"/>
          </p:cNvSpPr>
          <p:nvPr>
            <p:ph type="title"/>
          </p:nvPr>
        </p:nvSpPr>
        <p:spPr/>
        <p:txBody>
          <a:bodyPr/>
          <a:lstStyle/>
          <a:p>
            <a:r>
              <a:rPr lang="es-ES" dirty="0"/>
              <a:t>Ejercicio Grupal</a:t>
            </a:r>
            <a:endParaRPr lang="en-US" dirty="0"/>
          </a:p>
        </p:txBody>
      </p:sp>
      <p:sp>
        <p:nvSpPr>
          <p:cNvPr id="3" name="Slide Number Placeholder 2">
            <a:extLst>
              <a:ext uri="{FF2B5EF4-FFF2-40B4-BE49-F238E27FC236}">
                <a16:creationId xmlns:a16="http://schemas.microsoft.com/office/drawing/2014/main" id="{A60F509D-479B-DC1E-F942-24FF5764D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24</a:t>
            </a:fld>
            <a:endParaRPr lang="es-PE"/>
          </a:p>
        </p:txBody>
      </p:sp>
      <p:sp>
        <p:nvSpPr>
          <p:cNvPr id="4" name="Content Placeholder 3">
            <a:extLst>
              <a:ext uri="{FF2B5EF4-FFF2-40B4-BE49-F238E27FC236}">
                <a16:creationId xmlns:a16="http://schemas.microsoft.com/office/drawing/2014/main" id="{CF31D7AC-91EE-2C3C-CECE-0EE6F7E6214C}"/>
              </a:ext>
            </a:extLst>
          </p:cNvPr>
          <p:cNvSpPr>
            <a:spLocks noGrp="1"/>
          </p:cNvSpPr>
          <p:nvPr>
            <p:ph sz="quarter" idx="13"/>
          </p:nvPr>
        </p:nvSpPr>
        <p:spPr>
          <a:xfrm>
            <a:off x="838200" y="1846263"/>
            <a:ext cx="6534200" cy="4373562"/>
          </a:xfrm>
        </p:spPr>
        <p:txBody>
          <a:bodyPr/>
          <a:lstStyle/>
          <a:p>
            <a:pPr marL="50800" indent="0">
              <a:buNone/>
            </a:pPr>
            <a:r>
              <a:rPr lang="es-ES" dirty="0"/>
              <a:t>Escribir un programa en Java que muestre un menú y lea un tipo de operación (suma, resta, multiplicación, división o potencia) y dos números a operar. Mostrar el resultado de la operación realizada. Si se ingresa un tipo de operación no válido, mostrar el mensaje “operación no soportada”.</a:t>
            </a:r>
            <a:endParaRPr lang="en-US" dirty="0"/>
          </a:p>
        </p:txBody>
      </p:sp>
      <p:sp>
        <p:nvSpPr>
          <p:cNvPr id="19" name="Freeform: Shape 18">
            <a:extLst>
              <a:ext uri="{FF2B5EF4-FFF2-40B4-BE49-F238E27FC236}">
                <a16:creationId xmlns:a16="http://schemas.microsoft.com/office/drawing/2014/main" id="{813C2683-6A6D-3D15-F972-2E2ACCAE4898}"/>
              </a:ext>
            </a:extLst>
          </p:cNvPr>
          <p:cNvSpPr/>
          <p:nvPr/>
        </p:nvSpPr>
        <p:spPr>
          <a:xfrm rot="5400000">
            <a:off x="8051369" y="1242509"/>
            <a:ext cx="2079914" cy="2079914"/>
          </a:xfrm>
          <a:custGeom>
            <a:avLst/>
            <a:gdLst>
              <a:gd name="connsiteX0" fmla="*/ 0 w 2079914"/>
              <a:gd name="connsiteY0" fmla="*/ 1039957 h 2079914"/>
              <a:gd name="connsiteX1" fmla="*/ 226291 w 2079914"/>
              <a:gd name="connsiteY1" fmla="*/ 813666 h 2079914"/>
              <a:gd name="connsiteX2" fmla="*/ 813666 w 2079914"/>
              <a:gd name="connsiteY2" fmla="*/ 813666 h 2079914"/>
              <a:gd name="connsiteX3" fmla="*/ 813666 w 2079914"/>
              <a:gd name="connsiteY3" fmla="*/ 226291 h 2079914"/>
              <a:gd name="connsiteX4" fmla="*/ 1039957 w 2079914"/>
              <a:gd name="connsiteY4" fmla="*/ 0 h 2079914"/>
              <a:gd name="connsiteX5" fmla="*/ 1266248 w 2079914"/>
              <a:gd name="connsiteY5" fmla="*/ 226291 h 2079914"/>
              <a:gd name="connsiteX6" fmla="*/ 1266248 w 2079914"/>
              <a:gd name="connsiteY6" fmla="*/ 813666 h 2079914"/>
              <a:gd name="connsiteX7" fmla="*/ 1853623 w 2079914"/>
              <a:gd name="connsiteY7" fmla="*/ 813666 h 2079914"/>
              <a:gd name="connsiteX8" fmla="*/ 2079914 w 2079914"/>
              <a:gd name="connsiteY8" fmla="*/ 1039957 h 2079914"/>
              <a:gd name="connsiteX9" fmla="*/ 1853623 w 2079914"/>
              <a:gd name="connsiteY9" fmla="*/ 1266248 h 2079914"/>
              <a:gd name="connsiteX10" fmla="*/ 1266248 w 2079914"/>
              <a:gd name="connsiteY10" fmla="*/ 1266248 h 2079914"/>
              <a:gd name="connsiteX11" fmla="*/ 1266248 w 2079914"/>
              <a:gd name="connsiteY11" fmla="*/ 1853623 h 2079914"/>
              <a:gd name="connsiteX12" fmla="*/ 1039957 w 2079914"/>
              <a:gd name="connsiteY12" fmla="*/ 2079914 h 2079914"/>
              <a:gd name="connsiteX13" fmla="*/ 813666 w 2079914"/>
              <a:gd name="connsiteY13" fmla="*/ 1853623 h 2079914"/>
              <a:gd name="connsiteX14" fmla="*/ 813666 w 2079914"/>
              <a:gd name="connsiteY14" fmla="*/ 1266248 h 2079914"/>
              <a:gd name="connsiteX15" fmla="*/ 226291 w 2079914"/>
              <a:gd name="connsiteY15" fmla="*/ 1266248 h 2079914"/>
              <a:gd name="connsiteX16" fmla="*/ 0 w 2079914"/>
              <a:gd name="connsiteY16" fmla="*/ 1039957 h 20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79914" h="2079914">
                <a:moveTo>
                  <a:pt x="0" y="1039957"/>
                </a:moveTo>
                <a:cubicBezTo>
                  <a:pt x="0" y="914980"/>
                  <a:pt x="101314" y="813666"/>
                  <a:pt x="226291" y="813666"/>
                </a:cubicBezTo>
                <a:lnTo>
                  <a:pt x="813666" y="813666"/>
                </a:lnTo>
                <a:lnTo>
                  <a:pt x="813666" y="226291"/>
                </a:lnTo>
                <a:cubicBezTo>
                  <a:pt x="813666" y="101314"/>
                  <a:pt x="914980" y="0"/>
                  <a:pt x="1039957" y="0"/>
                </a:cubicBezTo>
                <a:cubicBezTo>
                  <a:pt x="1164934" y="0"/>
                  <a:pt x="1266248" y="101314"/>
                  <a:pt x="1266248" y="226291"/>
                </a:cubicBezTo>
                <a:lnTo>
                  <a:pt x="1266248" y="813666"/>
                </a:lnTo>
                <a:lnTo>
                  <a:pt x="1853623" y="813666"/>
                </a:lnTo>
                <a:cubicBezTo>
                  <a:pt x="1978600" y="813666"/>
                  <a:pt x="2079914" y="914980"/>
                  <a:pt x="2079914" y="1039957"/>
                </a:cubicBezTo>
                <a:cubicBezTo>
                  <a:pt x="2079914" y="1164934"/>
                  <a:pt x="1978600" y="1266248"/>
                  <a:pt x="1853623" y="1266248"/>
                </a:cubicBezTo>
                <a:lnTo>
                  <a:pt x="1266248" y="1266248"/>
                </a:lnTo>
                <a:lnTo>
                  <a:pt x="1266248" y="1853623"/>
                </a:lnTo>
                <a:cubicBezTo>
                  <a:pt x="1266248" y="1978600"/>
                  <a:pt x="1164934" y="2079914"/>
                  <a:pt x="1039957" y="2079914"/>
                </a:cubicBezTo>
                <a:cubicBezTo>
                  <a:pt x="914980" y="2079914"/>
                  <a:pt x="813666" y="1978600"/>
                  <a:pt x="813666" y="1853623"/>
                </a:cubicBezTo>
                <a:lnTo>
                  <a:pt x="813666" y="1266248"/>
                </a:lnTo>
                <a:lnTo>
                  <a:pt x="226291" y="1266248"/>
                </a:lnTo>
                <a:cubicBezTo>
                  <a:pt x="101314" y="1266248"/>
                  <a:pt x="0" y="1164934"/>
                  <a:pt x="0" y="1039957"/>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34BEF69-26C8-7B96-E229-AE0447120CFB}"/>
              </a:ext>
            </a:extLst>
          </p:cNvPr>
          <p:cNvSpPr/>
          <p:nvPr/>
        </p:nvSpPr>
        <p:spPr>
          <a:xfrm rot="2700000">
            <a:off x="8843121" y="4417321"/>
            <a:ext cx="2079914" cy="2079914"/>
          </a:xfrm>
          <a:custGeom>
            <a:avLst/>
            <a:gdLst>
              <a:gd name="connsiteX0" fmla="*/ 0 w 2079914"/>
              <a:gd name="connsiteY0" fmla="*/ 1039957 h 2079914"/>
              <a:gd name="connsiteX1" fmla="*/ 226291 w 2079914"/>
              <a:gd name="connsiteY1" fmla="*/ 813666 h 2079914"/>
              <a:gd name="connsiteX2" fmla="*/ 813666 w 2079914"/>
              <a:gd name="connsiteY2" fmla="*/ 813666 h 2079914"/>
              <a:gd name="connsiteX3" fmla="*/ 813666 w 2079914"/>
              <a:gd name="connsiteY3" fmla="*/ 226291 h 2079914"/>
              <a:gd name="connsiteX4" fmla="*/ 1039957 w 2079914"/>
              <a:gd name="connsiteY4" fmla="*/ 0 h 2079914"/>
              <a:gd name="connsiteX5" fmla="*/ 1266248 w 2079914"/>
              <a:gd name="connsiteY5" fmla="*/ 226291 h 2079914"/>
              <a:gd name="connsiteX6" fmla="*/ 1266248 w 2079914"/>
              <a:gd name="connsiteY6" fmla="*/ 813666 h 2079914"/>
              <a:gd name="connsiteX7" fmla="*/ 1853623 w 2079914"/>
              <a:gd name="connsiteY7" fmla="*/ 813666 h 2079914"/>
              <a:gd name="connsiteX8" fmla="*/ 2079914 w 2079914"/>
              <a:gd name="connsiteY8" fmla="*/ 1039957 h 2079914"/>
              <a:gd name="connsiteX9" fmla="*/ 1853623 w 2079914"/>
              <a:gd name="connsiteY9" fmla="*/ 1266248 h 2079914"/>
              <a:gd name="connsiteX10" fmla="*/ 1266248 w 2079914"/>
              <a:gd name="connsiteY10" fmla="*/ 1266248 h 2079914"/>
              <a:gd name="connsiteX11" fmla="*/ 1266248 w 2079914"/>
              <a:gd name="connsiteY11" fmla="*/ 1853623 h 2079914"/>
              <a:gd name="connsiteX12" fmla="*/ 1039957 w 2079914"/>
              <a:gd name="connsiteY12" fmla="*/ 2079914 h 2079914"/>
              <a:gd name="connsiteX13" fmla="*/ 813666 w 2079914"/>
              <a:gd name="connsiteY13" fmla="*/ 1853623 h 2079914"/>
              <a:gd name="connsiteX14" fmla="*/ 813666 w 2079914"/>
              <a:gd name="connsiteY14" fmla="*/ 1266248 h 2079914"/>
              <a:gd name="connsiteX15" fmla="*/ 226291 w 2079914"/>
              <a:gd name="connsiteY15" fmla="*/ 1266248 h 2079914"/>
              <a:gd name="connsiteX16" fmla="*/ 0 w 2079914"/>
              <a:gd name="connsiteY16" fmla="*/ 1039957 h 20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79914" h="2079914">
                <a:moveTo>
                  <a:pt x="0" y="1039957"/>
                </a:moveTo>
                <a:cubicBezTo>
                  <a:pt x="0" y="914980"/>
                  <a:pt x="101314" y="813666"/>
                  <a:pt x="226291" y="813666"/>
                </a:cubicBezTo>
                <a:lnTo>
                  <a:pt x="813666" y="813666"/>
                </a:lnTo>
                <a:lnTo>
                  <a:pt x="813666" y="226291"/>
                </a:lnTo>
                <a:cubicBezTo>
                  <a:pt x="813666" y="101314"/>
                  <a:pt x="914980" y="0"/>
                  <a:pt x="1039957" y="0"/>
                </a:cubicBezTo>
                <a:cubicBezTo>
                  <a:pt x="1164934" y="0"/>
                  <a:pt x="1266248" y="101314"/>
                  <a:pt x="1266248" y="226291"/>
                </a:cubicBezTo>
                <a:lnTo>
                  <a:pt x="1266248" y="813666"/>
                </a:lnTo>
                <a:lnTo>
                  <a:pt x="1853623" y="813666"/>
                </a:lnTo>
                <a:cubicBezTo>
                  <a:pt x="1978600" y="813666"/>
                  <a:pt x="2079914" y="914980"/>
                  <a:pt x="2079914" y="1039957"/>
                </a:cubicBezTo>
                <a:cubicBezTo>
                  <a:pt x="2079914" y="1164934"/>
                  <a:pt x="1978600" y="1266248"/>
                  <a:pt x="1853623" y="1266248"/>
                </a:cubicBezTo>
                <a:lnTo>
                  <a:pt x="1266248" y="1266248"/>
                </a:lnTo>
                <a:lnTo>
                  <a:pt x="1266248" y="1853623"/>
                </a:lnTo>
                <a:cubicBezTo>
                  <a:pt x="1266248" y="1978600"/>
                  <a:pt x="1164934" y="2079914"/>
                  <a:pt x="1039957" y="2079914"/>
                </a:cubicBezTo>
                <a:cubicBezTo>
                  <a:pt x="914980" y="2079914"/>
                  <a:pt x="813666" y="1978600"/>
                  <a:pt x="813666" y="1853623"/>
                </a:cubicBezTo>
                <a:lnTo>
                  <a:pt x="813666" y="1266248"/>
                </a:lnTo>
                <a:lnTo>
                  <a:pt x="226291" y="1266248"/>
                </a:lnTo>
                <a:cubicBezTo>
                  <a:pt x="101314" y="1266248"/>
                  <a:pt x="0" y="1164934"/>
                  <a:pt x="0" y="1039957"/>
                </a:cubicBezTo>
                <a:close/>
              </a:path>
            </a:pathLst>
          </a:cu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Rounded Corners 19">
            <a:extLst>
              <a:ext uri="{FF2B5EF4-FFF2-40B4-BE49-F238E27FC236}">
                <a16:creationId xmlns:a16="http://schemas.microsoft.com/office/drawing/2014/main" id="{C941D0DE-B3EB-9322-D723-648AB855D544}"/>
              </a:ext>
            </a:extLst>
          </p:cNvPr>
          <p:cNvSpPr/>
          <p:nvPr/>
        </p:nvSpPr>
        <p:spPr>
          <a:xfrm rot="5400000">
            <a:off x="8766970" y="3244141"/>
            <a:ext cx="452582" cy="1592552"/>
          </a:xfrm>
          <a:prstGeom prst="roundRect">
            <a:avLst>
              <a:gd name="adj" fmla="val 50000"/>
            </a:avLst>
          </a:prstGeom>
          <a:solidFill>
            <a:srgbClr val="CC00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8F89D3F-030A-330B-A78A-C4D71829C9CD}"/>
              </a:ext>
            </a:extLst>
          </p:cNvPr>
          <p:cNvSpPr/>
          <p:nvPr/>
        </p:nvSpPr>
        <p:spPr>
          <a:xfrm>
            <a:off x="9909512" y="2457687"/>
            <a:ext cx="1747982" cy="1729471"/>
          </a:xfrm>
          <a:custGeom>
            <a:avLst/>
            <a:gdLst>
              <a:gd name="connsiteX0" fmla="*/ 796277 w 1592552"/>
              <a:gd name="connsiteY0" fmla="*/ 1134893 h 1575687"/>
              <a:gd name="connsiteX1" fmla="*/ 1016674 w 1592552"/>
              <a:gd name="connsiteY1" fmla="*/ 1355290 h 1575687"/>
              <a:gd name="connsiteX2" fmla="*/ 796277 w 1592552"/>
              <a:gd name="connsiteY2" fmla="*/ 1575687 h 1575687"/>
              <a:gd name="connsiteX3" fmla="*/ 575880 w 1592552"/>
              <a:gd name="connsiteY3" fmla="*/ 1355290 h 1575687"/>
              <a:gd name="connsiteX4" fmla="*/ 796277 w 1592552"/>
              <a:gd name="connsiteY4" fmla="*/ 1134893 h 1575687"/>
              <a:gd name="connsiteX5" fmla="*/ 226291 w 1592552"/>
              <a:gd name="connsiteY5" fmla="*/ 561552 h 1575687"/>
              <a:gd name="connsiteX6" fmla="*/ 1366261 w 1592552"/>
              <a:gd name="connsiteY6" fmla="*/ 561552 h 1575687"/>
              <a:gd name="connsiteX7" fmla="*/ 1592552 w 1592552"/>
              <a:gd name="connsiteY7" fmla="*/ 787843 h 1575687"/>
              <a:gd name="connsiteX8" fmla="*/ 1366261 w 1592552"/>
              <a:gd name="connsiteY8" fmla="*/ 1014134 h 1575687"/>
              <a:gd name="connsiteX9" fmla="*/ 226291 w 1592552"/>
              <a:gd name="connsiteY9" fmla="*/ 1014134 h 1575687"/>
              <a:gd name="connsiteX10" fmla="*/ 0 w 1592552"/>
              <a:gd name="connsiteY10" fmla="*/ 787843 h 1575687"/>
              <a:gd name="connsiteX11" fmla="*/ 226291 w 1592552"/>
              <a:gd name="connsiteY11" fmla="*/ 561552 h 1575687"/>
              <a:gd name="connsiteX12" fmla="*/ 796277 w 1592552"/>
              <a:gd name="connsiteY12" fmla="*/ 0 h 1575687"/>
              <a:gd name="connsiteX13" fmla="*/ 1016674 w 1592552"/>
              <a:gd name="connsiteY13" fmla="*/ 220397 h 1575687"/>
              <a:gd name="connsiteX14" fmla="*/ 796277 w 1592552"/>
              <a:gd name="connsiteY14" fmla="*/ 440794 h 1575687"/>
              <a:gd name="connsiteX15" fmla="*/ 575880 w 1592552"/>
              <a:gd name="connsiteY15" fmla="*/ 220397 h 1575687"/>
              <a:gd name="connsiteX16" fmla="*/ 796277 w 1592552"/>
              <a:gd name="connsiteY16" fmla="*/ 0 h 157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2552" h="1575687">
                <a:moveTo>
                  <a:pt x="796277" y="1134893"/>
                </a:moveTo>
                <a:cubicBezTo>
                  <a:pt x="917999" y="1134893"/>
                  <a:pt x="1016674" y="1233568"/>
                  <a:pt x="1016674" y="1355290"/>
                </a:cubicBezTo>
                <a:cubicBezTo>
                  <a:pt x="1016674" y="1477012"/>
                  <a:pt x="917999" y="1575687"/>
                  <a:pt x="796277" y="1575687"/>
                </a:cubicBezTo>
                <a:cubicBezTo>
                  <a:pt x="674555" y="1575687"/>
                  <a:pt x="575880" y="1477012"/>
                  <a:pt x="575880" y="1355290"/>
                </a:cubicBezTo>
                <a:cubicBezTo>
                  <a:pt x="575880" y="1233568"/>
                  <a:pt x="674555" y="1134893"/>
                  <a:pt x="796277" y="1134893"/>
                </a:cubicBezTo>
                <a:close/>
                <a:moveTo>
                  <a:pt x="226291" y="561552"/>
                </a:moveTo>
                <a:lnTo>
                  <a:pt x="1366261" y="561552"/>
                </a:lnTo>
                <a:cubicBezTo>
                  <a:pt x="1491238" y="561552"/>
                  <a:pt x="1592552" y="662866"/>
                  <a:pt x="1592552" y="787843"/>
                </a:cubicBezTo>
                <a:cubicBezTo>
                  <a:pt x="1592552" y="912820"/>
                  <a:pt x="1491238" y="1014134"/>
                  <a:pt x="1366261" y="1014134"/>
                </a:cubicBezTo>
                <a:lnTo>
                  <a:pt x="226291" y="1014134"/>
                </a:lnTo>
                <a:cubicBezTo>
                  <a:pt x="101314" y="1014134"/>
                  <a:pt x="0" y="912820"/>
                  <a:pt x="0" y="787843"/>
                </a:cubicBezTo>
                <a:cubicBezTo>
                  <a:pt x="0" y="662866"/>
                  <a:pt x="101314" y="561552"/>
                  <a:pt x="226291" y="561552"/>
                </a:cubicBezTo>
                <a:close/>
                <a:moveTo>
                  <a:pt x="796277" y="0"/>
                </a:moveTo>
                <a:cubicBezTo>
                  <a:pt x="917999" y="0"/>
                  <a:pt x="1016674" y="98675"/>
                  <a:pt x="1016674" y="220397"/>
                </a:cubicBezTo>
                <a:cubicBezTo>
                  <a:pt x="1016674" y="342119"/>
                  <a:pt x="917999" y="440794"/>
                  <a:pt x="796277" y="440794"/>
                </a:cubicBezTo>
                <a:cubicBezTo>
                  <a:pt x="674555" y="440794"/>
                  <a:pt x="575880" y="342119"/>
                  <a:pt x="575880" y="220397"/>
                </a:cubicBezTo>
                <a:cubicBezTo>
                  <a:pt x="575880" y="98675"/>
                  <a:pt x="674555" y="0"/>
                  <a:pt x="796277" y="0"/>
                </a:cubicBezTo>
                <a:close/>
              </a:path>
            </a:pathLst>
          </a:cu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1328C2C7-BED0-BB81-D6A1-343EA98539F9}"/>
              </a:ext>
            </a:extLst>
          </p:cNvPr>
          <p:cNvSpPr txBox="1"/>
          <p:nvPr/>
        </p:nvSpPr>
        <p:spPr>
          <a:xfrm>
            <a:off x="267855" y="6423496"/>
            <a:ext cx="6096000" cy="2308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 https://cdn.wallpapersafari.com/83/75/yenQsf.jpg</a:t>
            </a:r>
          </a:p>
        </p:txBody>
      </p:sp>
    </p:spTree>
    <p:extLst>
      <p:ext uri="{BB962C8B-B14F-4D97-AF65-F5344CB8AC3E}">
        <p14:creationId xmlns:p14="http://schemas.microsoft.com/office/powerpoint/2010/main" val="275041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BB5845-9A47-FEDC-A85E-2D014CA2F3DA}"/>
              </a:ext>
            </a:extLst>
          </p:cNvPr>
          <p:cNvSpPr/>
          <p:nvPr/>
        </p:nvSpPr>
        <p:spPr>
          <a:xfrm>
            <a:off x="0" y="6356350"/>
            <a:ext cx="7320380" cy="501650"/>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03D496-97CF-4B26-B9D0-D39676049E37}"/>
              </a:ext>
            </a:extLst>
          </p:cNvPr>
          <p:cNvSpPr>
            <a:spLocks noGrp="1"/>
          </p:cNvSpPr>
          <p:nvPr>
            <p:ph type="title"/>
          </p:nvPr>
        </p:nvSpPr>
        <p:spPr/>
        <p:txBody>
          <a:bodyPr/>
          <a:lstStyle/>
          <a:p>
            <a:r>
              <a:rPr lang="es-ES" dirty="0"/>
              <a:t>Resumen de la sesión</a:t>
            </a:r>
            <a:endParaRPr lang="en-US" dirty="0"/>
          </a:p>
        </p:txBody>
      </p:sp>
      <p:sp>
        <p:nvSpPr>
          <p:cNvPr id="4" name="Content Placeholder 3">
            <a:extLst>
              <a:ext uri="{FF2B5EF4-FFF2-40B4-BE49-F238E27FC236}">
                <a16:creationId xmlns:a16="http://schemas.microsoft.com/office/drawing/2014/main" id="{13A7D7EB-E94C-4379-ADE6-A12EB7C4CBC6}"/>
              </a:ext>
            </a:extLst>
          </p:cNvPr>
          <p:cNvSpPr>
            <a:spLocks noGrp="1"/>
          </p:cNvSpPr>
          <p:nvPr>
            <p:ph sz="quarter" idx="13"/>
          </p:nvPr>
        </p:nvSpPr>
        <p:spPr>
          <a:xfrm>
            <a:off x="838201" y="1846263"/>
            <a:ext cx="6658068" cy="4373562"/>
          </a:xfrm>
        </p:spPr>
        <p:txBody>
          <a:bodyPr>
            <a:normAutofit/>
          </a:bodyPr>
          <a:lstStyle/>
          <a:p>
            <a:r>
              <a:rPr lang="es-ES" dirty="0"/>
              <a:t>¿Cómo funciona una estructura </a:t>
            </a:r>
            <a:r>
              <a:rPr lang="es-ES" b="1" dirty="0" err="1"/>
              <a:t>if</a:t>
            </a:r>
            <a:r>
              <a:rPr lang="es-ES" b="1" dirty="0"/>
              <a:t>..</a:t>
            </a:r>
            <a:r>
              <a:rPr lang="es-ES" b="1" dirty="0" err="1"/>
              <a:t>else</a:t>
            </a:r>
            <a:r>
              <a:rPr lang="es-ES" dirty="0"/>
              <a:t>?</a:t>
            </a:r>
          </a:p>
          <a:p>
            <a:r>
              <a:rPr lang="es-ES" dirty="0"/>
              <a:t>¿Cómo funciona una estructura </a:t>
            </a:r>
            <a:r>
              <a:rPr lang="es-ES" b="1" dirty="0"/>
              <a:t>switch</a:t>
            </a:r>
            <a:r>
              <a:rPr lang="es-ES" dirty="0"/>
              <a:t>?</a:t>
            </a:r>
          </a:p>
          <a:p>
            <a:r>
              <a:rPr lang="es-ES" dirty="0"/>
              <a:t>¿En qué casos es conveniente utilizar cada una? Proporcione ejemplos.</a:t>
            </a:r>
          </a:p>
        </p:txBody>
      </p:sp>
      <p:sp>
        <p:nvSpPr>
          <p:cNvPr id="2" name="Slide Number Placeholder 1">
            <a:extLst>
              <a:ext uri="{FF2B5EF4-FFF2-40B4-BE49-F238E27FC236}">
                <a16:creationId xmlns:a16="http://schemas.microsoft.com/office/drawing/2014/main" id="{1C714D7F-9F45-47C5-88DE-53E493F191F1}"/>
              </a:ext>
            </a:extLst>
          </p:cNvPr>
          <p:cNvSpPr>
            <a:spLocks noGrp="1"/>
          </p:cNvSpPr>
          <p:nvPr>
            <p:ph type="sldNum" idx="12"/>
          </p:nvPr>
        </p:nvSpPr>
        <p:spPr>
          <a:xfrm>
            <a:off x="8906163" y="6356350"/>
            <a:ext cx="2743200" cy="365125"/>
          </a:xfrm>
        </p:spPr>
        <p:txBody>
          <a:bodyPr/>
          <a:lstStyle/>
          <a:p>
            <a:pPr marL="0" lvl="0" indent="0" algn="r" rtl="0">
              <a:spcBef>
                <a:spcPts val="0"/>
              </a:spcBef>
              <a:spcAft>
                <a:spcPts val="0"/>
              </a:spcAft>
              <a:buNone/>
            </a:pPr>
            <a:fld id="{00000000-1234-1234-1234-123412341234}" type="slidenum">
              <a:rPr lang="es-PE" smtClean="0"/>
              <a:t>25</a:t>
            </a:fld>
            <a:endParaRPr lang="es-PE"/>
          </a:p>
        </p:txBody>
      </p:sp>
      <p:sp>
        <p:nvSpPr>
          <p:cNvPr id="8" name="TextBox 7">
            <a:extLst>
              <a:ext uri="{FF2B5EF4-FFF2-40B4-BE49-F238E27FC236}">
                <a16:creationId xmlns:a16="http://schemas.microsoft.com/office/drawing/2014/main" id="{E2EC220F-3C2B-B243-4B55-66FDD2674876}"/>
              </a:ext>
            </a:extLst>
          </p:cNvPr>
          <p:cNvSpPr txBox="1"/>
          <p:nvPr/>
        </p:nvSpPr>
        <p:spPr>
          <a:xfrm>
            <a:off x="101605" y="6421002"/>
            <a:ext cx="9735126"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p>
          <a:p>
            <a:r>
              <a:rPr lang="en-US" sz="900" dirty="0">
                <a:solidFill>
                  <a:schemeClr val="bg1">
                    <a:lumMod val="50000"/>
                  </a:schemeClr>
                </a:solidFill>
              </a:rPr>
              <a:t>https://dpemfoco.com.br/wp-content/uploads/2019/08/Departamento-de-Pessoal-em-Foco-Checklist-Check-list-Checklists.png</a:t>
            </a:r>
          </a:p>
        </p:txBody>
      </p:sp>
      <p:pic>
        <p:nvPicPr>
          <p:cNvPr id="4098" name="Picture 2" descr="Departamento de Pessoal em Foco - Checklist, Check list, Checklists |  Departamento de Pessoal em Foco">
            <a:extLst>
              <a:ext uri="{FF2B5EF4-FFF2-40B4-BE49-F238E27FC236}">
                <a16:creationId xmlns:a16="http://schemas.microsoft.com/office/drawing/2014/main" id="{F8CB8AA5-99DD-1396-1A63-375719030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380" y="2484438"/>
            <a:ext cx="4871619" cy="43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70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AAE1-A89A-796E-F861-8B102D4BD0A5}"/>
              </a:ext>
            </a:extLst>
          </p:cNvPr>
          <p:cNvSpPr>
            <a:spLocks noGrp="1"/>
          </p:cNvSpPr>
          <p:nvPr>
            <p:ph type="title"/>
          </p:nvPr>
        </p:nvSpPr>
        <p:spPr/>
        <p:txBody>
          <a:bodyPr/>
          <a:lstStyle/>
          <a:p>
            <a:r>
              <a:rPr lang="es-ES" dirty="0"/>
              <a:t>Bibliografía</a:t>
            </a:r>
            <a:endParaRPr lang="en-US" dirty="0"/>
          </a:p>
        </p:txBody>
      </p:sp>
      <p:sp>
        <p:nvSpPr>
          <p:cNvPr id="3" name="Slide Number Placeholder 2">
            <a:extLst>
              <a:ext uri="{FF2B5EF4-FFF2-40B4-BE49-F238E27FC236}">
                <a16:creationId xmlns:a16="http://schemas.microsoft.com/office/drawing/2014/main" id="{4E7596FB-30E1-8EAC-F179-F56EE7A8D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26</a:t>
            </a:fld>
            <a:endParaRPr lang="es-PE"/>
          </a:p>
        </p:txBody>
      </p:sp>
      <p:sp>
        <p:nvSpPr>
          <p:cNvPr id="4" name="Content Placeholder 3">
            <a:extLst>
              <a:ext uri="{FF2B5EF4-FFF2-40B4-BE49-F238E27FC236}">
                <a16:creationId xmlns:a16="http://schemas.microsoft.com/office/drawing/2014/main" id="{0293BD92-8F52-2949-7992-63F50DB2ABB3}"/>
              </a:ext>
            </a:extLst>
          </p:cNvPr>
          <p:cNvSpPr>
            <a:spLocks noGrp="1"/>
          </p:cNvSpPr>
          <p:nvPr>
            <p:ph sz="quarter" idx="13"/>
          </p:nvPr>
        </p:nvSpPr>
        <p:spPr>
          <a:xfrm>
            <a:off x="838200" y="1846263"/>
            <a:ext cx="8370455" cy="4373562"/>
          </a:xfrm>
        </p:spPr>
        <p:txBody>
          <a:bodyPr>
            <a:normAutofit fontScale="85000" lnSpcReduction="20000"/>
          </a:bodyPr>
          <a:lstStyle/>
          <a:p>
            <a:pPr>
              <a:lnSpc>
                <a:spcPct val="120000"/>
              </a:lnSpc>
            </a:pPr>
            <a:r>
              <a:rPr lang="es-ES" dirty="0"/>
              <a:t>Tanenbaum &amp; Van </a:t>
            </a:r>
            <a:r>
              <a:rPr lang="es-ES" dirty="0" err="1"/>
              <a:t>Steen</a:t>
            </a:r>
            <a:r>
              <a:rPr lang="es-ES" dirty="0"/>
              <a:t> (2008). </a:t>
            </a:r>
            <a:r>
              <a:rPr lang="es-ES" i="1" dirty="0">
                <a:solidFill>
                  <a:schemeClr val="bg1">
                    <a:lumMod val="50000"/>
                  </a:schemeClr>
                </a:solidFill>
              </a:rPr>
              <a:t>Algoritmos y Estructuras de Datos - Principios y Paradigmas, 2da Edición</a:t>
            </a:r>
            <a:r>
              <a:rPr lang="es-ES" dirty="0"/>
              <a:t>. Pearson </a:t>
            </a:r>
            <a:r>
              <a:rPr lang="es-ES" dirty="0" err="1"/>
              <a:t>Education</a:t>
            </a:r>
            <a:r>
              <a:rPr lang="es-ES" dirty="0"/>
              <a:t>​.</a:t>
            </a:r>
          </a:p>
          <a:p>
            <a:pPr>
              <a:lnSpc>
                <a:spcPct val="120000"/>
              </a:lnSpc>
            </a:pPr>
            <a:r>
              <a:rPr lang="en-US" dirty="0"/>
              <a:t>Khalid A. Mughal &amp; Rolf W. Rasmussen (2017). A </a:t>
            </a:r>
            <a:r>
              <a:rPr lang="en-US" i="1" dirty="0">
                <a:solidFill>
                  <a:schemeClr val="bg1">
                    <a:lumMod val="50000"/>
                  </a:schemeClr>
                </a:solidFill>
              </a:rPr>
              <a:t>Programmer’s guide to Java SE 8 Oracle Certified Associate</a:t>
            </a:r>
            <a:r>
              <a:rPr lang="es-ES" dirty="0"/>
              <a:t>.</a:t>
            </a:r>
          </a:p>
          <a:p>
            <a:pPr>
              <a:lnSpc>
                <a:spcPct val="120000"/>
              </a:lnSpc>
            </a:pPr>
            <a:r>
              <a:rPr lang="es-ES" dirty="0" err="1"/>
              <a:t>Schildt</a:t>
            </a:r>
            <a:r>
              <a:rPr lang="es-ES" dirty="0"/>
              <a:t>, Herbert (2019). </a:t>
            </a:r>
            <a:r>
              <a:rPr lang="es-ES" i="1" dirty="0">
                <a:solidFill>
                  <a:schemeClr val="bg1">
                    <a:lumMod val="50000"/>
                  </a:schemeClr>
                </a:solidFill>
              </a:rPr>
              <a:t>A Java </a:t>
            </a:r>
            <a:r>
              <a:rPr lang="es-ES" i="1" dirty="0" err="1">
                <a:solidFill>
                  <a:schemeClr val="bg1">
                    <a:lumMod val="50000"/>
                  </a:schemeClr>
                </a:solidFill>
              </a:rPr>
              <a:t>Beginner’s</a:t>
            </a:r>
            <a:r>
              <a:rPr lang="es-ES" i="1" dirty="0">
                <a:solidFill>
                  <a:schemeClr val="bg1">
                    <a:lumMod val="50000"/>
                  </a:schemeClr>
                </a:solidFill>
              </a:rPr>
              <a:t> Guide </a:t>
            </a:r>
            <a:r>
              <a:rPr lang="es-ES" i="1" dirty="0" err="1">
                <a:solidFill>
                  <a:schemeClr val="bg1">
                    <a:lumMod val="50000"/>
                  </a:schemeClr>
                </a:solidFill>
              </a:rPr>
              <a:t>Eighth</a:t>
            </a:r>
            <a:r>
              <a:rPr lang="es-ES" i="1" dirty="0">
                <a:solidFill>
                  <a:schemeClr val="bg1">
                    <a:lumMod val="50000"/>
                  </a:schemeClr>
                </a:solidFill>
              </a:rPr>
              <a:t> </a:t>
            </a:r>
            <a:r>
              <a:rPr lang="es-ES" i="1" dirty="0" err="1">
                <a:solidFill>
                  <a:schemeClr val="bg1">
                    <a:lumMod val="50000"/>
                  </a:schemeClr>
                </a:solidFill>
              </a:rPr>
              <a:t>Edition</a:t>
            </a:r>
            <a:r>
              <a:rPr lang="es-ES" dirty="0"/>
              <a:t>. Oracle </a:t>
            </a:r>
            <a:r>
              <a:rPr lang="es-ES" dirty="0" err="1"/>
              <a:t>Press</a:t>
            </a:r>
            <a:r>
              <a:rPr lang="es-ES" dirty="0"/>
              <a:t>.</a:t>
            </a:r>
          </a:p>
          <a:p>
            <a:pPr>
              <a:lnSpc>
                <a:spcPct val="120000"/>
              </a:lnSpc>
            </a:pPr>
            <a:r>
              <a:rPr lang="es-ES" dirty="0" err="1"/>
              <a:t>Schildt</a:t>
            </a:r>
            <a:r>
              <a:rPr lang="es-ES" dirty="0"/>
              <a:t>, Herbert (2019). </a:t>
            </a:r>
            <a:r>
              <a:rPr lang="es-ES" i="1" dirty="0">
                <a:solidFill>
                  <a:schemeClr val="bg1">
                    <a:lumMod val="50000"/>
                  </a:schemeClr>
                </a:solidFill>
              </a:rPr>
              <a:t>Java </a:t>
            </a:r>
            <a:r>
              <a:rPr lang="es-ES" i="1" dirty="0" err="1">
                <a:solidFill>
                  <a:schemeClr val="bg1">
                    <a:lumMod val="50000"/>
                  </a:schemeClr>
                </a:solidFill>
              </a:rPr>
              <a:t>The</a:t>
            </a:r>
            <a:r>
              <a:rPr lang="es-ES" i="1" dirty="0">
                <a:solidFill>
                  <a:schemeClr val="bg1">
                    <a:lumMod val="50000"/>
                  </a:schemeClr>
                </a:solidFill>
              </a:rPr>
              <a:t> Complete Reference </a:t>
            </a:r>
            <a:r>
              <a:rPr lang="es-ES" i="1" dirty="0" err="1">
                <a:solidFill>
                  <a:schemeClr val="bg1">
                    <a:lumMod val="50000"/>
                  </a:schemeClr>
                </a:solidFill>
              </a:rPr>
              <a:t>Eleventh</a:t>
            </a:r>
            <a:r>
              <a:rPr lang="es-ES" i="1" dirty="0">
                <a:solidFill>
                  <a:schemeClr val="bg1">
                    <a:lumMod val="50000"/>
                  </a:schemeClr>
                </a:solidFill>
              </a:rPr>
              <a:t> </a:t>
            </a:r>
            <a:r>
              <a:rPr lang="es-ES" i="1" dirty="0" err="1">
                <a:solidFill>
                  <a:schemeClr val="bg1">
                    <a:lumMod val="50000"/>
                  </a:schemeClr>
                </a:solidFill>
              </a:rPr>
              <a:t>Edition</a:t>
            </a:r>
            <a:r>
              <a:rPr lang="es-ES" dirty="0"/>
              <a:t>. Oracle </a:t>
            </a:r>
            <a:r>
              <a:rPr lang="es-ES" dirty="0" err="1"/>
              <a:t>Press</a:t>
            </a:r>
            <a:r>
              <a:rPr lang="es-ES" dirty="0"/>
              <a:t>.</a:t>
            </a:r>
            <a:endParaRPr lang="en-US" dirty="0"/>
          </a:p>
        </p:txBody>
      </p:sp>
      <p:pic>
        <p:nvPicPr>
          <p:cNvPr id="5" name="Picture 4">
            <a:extLst>
              <a:ext uri="{FF2B5EF4-FFF2-40B4-BE49-F238E27FC236}">
                <a16:creationId xmlns:a16="http://schemas.microsoft.com/office/drawing/2014/main" id="{A2021AEC-CD51-7E5F-26CB-5CDC143BC849}"/>
              </a:ext>
            </a:extLst>
          </p:cNvPr>
          <p:cNvPicPr>
            <a:picLocks noChangeAspect="1"/>
          </p:cNvPicPr>
          <p:nvPr/>
        </p:nvPicPr>
        <p:blipFill rotWithShape="1">
          <a:blip r:embed="rId2"/>
          <a:srcRect r="29118"/>
          <a:stretch/>
        </p:blipFill>
        <p:spPr>
          <a:xfrm>
            <a:off x="9208655" y="1057997"/>
            <a:ext cx="2983345" cy="5168601"/>
          </a:xfrm>
          <a:prstGeom prst="rect">
            <a:avLst/>
          </a:prstGeom>
          <a:effectLst>
            <a:glow rad="63500">
              <a:schemeClr val="accent3">
                <a:satMod val="175000"/>
                <a:alpha val="40000"/>
              </a:schemeClr>
            </a:glow>
          </a:effectLst>
        </p:spPr>
      </p:pic>
      <p:sp>
        <p:nvSpPr>
          <p:cNvPr id="6" name="TextBox 5">
            <a:extLst>
              <a:ext uri="{FF2B5EF4-FFF2-40B4-BE49-F238E27FC236}">
                <a16:creationId xmlns:a16="http://schemas.microsoft.com/office/drawing/2014/main" id="{E4B7CE11-3AE4-2A5E-0825-C0E9DFAB006E}"/>
              </a:ext>
            </a:extLst>
          </p:cNvPr>
          <p:cNvSpPr txBox="1"/>
          <p:nvPr/>
        </p:nvSpPr>
        <p:spPr>
          <a:xfrm>
            <a:off x="101605" y="6421002"/>
            <a:ext cx="9735126"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p>
          <a:p>
            <a:r>
              <a:rPr lang="en-US" sz="900" dirty="0">
                <a:solidFill>
                  <a:schemeClr val="bg1">
                    <a:lumMod val="50000"/>
                  </a:schemeClr>
                </a:solidFill>
              </a:rPr>
              <a:t>https://pngimg.com/d/book_PNG51088.png</a:t>
            </a:r>
          </a:p>
        </p:txBody>
      </p:sp>
    </p:spTree>
    <p:extLst>
      <p:ext uri="{BB962C8B-B14F-4D97-AF65-F5344CB8AC3E}">
        <p14:creationId xmlns:p14="http://schemas.microsoft.com/office/powerpoint/2010/main" val="359810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8BF92A-AC96-82C7-2541-384D79932C67}"/>
              </a:ext>
            </a:extLst>
          </p:cNvPr>
          <p:cNvPicPr>
            <a:picLocks noChangeAspect="1"/>
          </p:cNvPicPr>
          <p:nvPr/>
        </p:nvPicPr>
        <p:blipFill>
          <a:blip r:embed="rId2">
            <a:alphaModFix amt="20000"/>
          </a:blip>
          <a:stretch>
            <a:fillRect/>
          </a:stretch>
        </p:blipFill>
        <p:spPr>
          <a:xfrm>
            <a:off x="5741" y="0"/>
            <a:ext cx="12180517" cy="6858000"/>
          </a:xfrm>
          <a:prstGeom prst="rect">
            <a:avLst/>
          </a:prstGeom>
        </p:spPr>
      </p:pic>
      <p:sp>
        <p:nvSpPr>
          <p:cNvPr id="2" name="Title 1">
            <a:extLst>
              <a:ext uri="{FF2B5EF4-FFF2-40B4-BE49-F238E27FC236}">
                <a16:creationId xmlns:a16="http://schemas.microsoft.com/office/drawing/2014/main" id="{8D6CD7A6-F6AE-1C40-DE2A-751C35C6F98F}"/>
              </a:ext>
            </a:extLst>
          </p:cNvPr>
          <p:cNvSpPr>
            <a:spLocks noGrp="1"/>
          </p:cNvSpPr>
          <p:nvPr>
            <p:ph type="title"/>
          </p:nvPr>
        </p:nvSpPr>
        <p:spPr>
          <a:xfrm>
            <a:off x="838200" y="489528"/>
            <a:ext cx="10515600" cy="785528"/>
          </a:xfrm>
        </p:spPr>
        <p:txBody>
          <a:bodyPr/>
          <a:lstStyle/>
          <a:p>
            <a:r>
              <a:rPr lang="es-ES" dirty="0"/>
              <a:t>Dudas de la clase anterior</a:t>
            </a:r>
            <a:endParaRPr lang="en-US" dirty="0"/>
          </a:p>
        </p:txBody>
      </p:sp>
      <p:sp>
        <p:nvSpPr>
          <p:cNvPr id="3" name="Slide Number Placeholder 2">
            <a:extLst>
              <a:ext uri="{FF2B5EF4-FFF2-40B4-BE49-F238E27FC236}">
                <a16:creationId xmlns:a16="http://schemas.microsoft.com/office/drawing/2014/main" id="{0DAE7DFB-55E6-9372-A4B6-3A1B73753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a:t>
            </a:fld>
            <a:endParaRPr lang="es-PE"/>
          </a:p>
        </p:txBody>
      </p:sp>
      <p:sp>
        <p:nvSpPr>
          <p:cNvPr id="9" name="TextBox 8">
            <a:extLst>
              <a:ext uri="{FF2B5EF4-FFF2-40B4-BE49-F238E27FC236}">
                <a16:creationId xmlns:a16="http://schemas.microsoft.com/office/drawing/2014/main" id="{C97D6CCE-0FDA-BF40-560A-F3269C0C1039}"/>
              </a:ext>
            </a:extLst>
          </p:cNvPr>
          <p:cNvSpPr txBox="1"/>
          <p:nvPr/>
        </p:nvSpPr>
        <p:spPr>
          <a:xfrm>
            <a:off x="156927" y="6344182"/>
            <a:ext cx="6096000"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https://wallpapercave.com/wp/wp8002891.jpg</a:t>
            </a:r>
          </a:p>
        </p:txBody>
      </p:sp>
      <p:sp>
        <p:nvSpPr>
          <p:cNvPr id="10" name="Rectangle: Rounded Corners 9">
            <a:extLst>
              <a:ext uri="{FF2B5EF4-FFF2-40B4-BE49-F238E27FC236}">
                <a16:creationId xmlns:a16="http://schemas.microsoft.com/office/drawing/2014/main" id="{5B33A388-E8AE-CB09-9B02-22F8553FC192}"/>
              </a:ext>
            </a:extLst>
          </p:cNvPr>
          <p:cNvSpPr/>
          <p:nvPr/>
        </p:nvSpPr>
        <p:spPr>
          <a:xfrm>
            <a:off x="3890180" y="1875013"/>
            <a:ext cx="7112638" cy="785529"/>
          </a:xfrm>
          <a:prstGeom prst="roundRect">
            <a:avLst>
              <a:gd name="adj" fmla="val 50000"/>
            </a:avLst>
          </a:prstGeom>
          <a:solidFill>
            <a:srgbClr val="EEC83E">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4">
                    <a:lumMod val="60000"/>
                    <a:lumOff val="40000"/>
                  </a:schemeClr>
                </a:solidFill>
              </a:rPr>
              <a:t>Expresión condicional</a:t>
            </a:r>
            <a:endParaRPr lang="en-US" sz="2800" dirty="0">
              <a:solidFill>
                <a:schemeClr val="accent4">
                  <a:lumMod val="60000"/>
                  <a:lumOff val="40000"/>
                </a:schemeClr>
              </a:solidFill>
            </a:endParaRPr>
          </a:p>
        </p:txBody>
      </p:sp>
      <p:sp>
        <p:nvSpPr>
          <p:cNvPr id="11" name="Rectangle: Rounded Corners 10">
            <a:extLst>
              <a:ext uri="{FF2B5EF4-FFF2-40B4-BE49-F238E27FC236}">
                <a16:creationId xmlns:a16="http://schemas.microsoft.com/office/drawing/2014/main" id="{8AA79015-F737-B3F2-CE8E-497B0232BAFB}"/>
              </a:ext>
            </a:extLst>
          </p:cNvPr>
          <p:cNvSpPr/>
          <p:nvPr/>
        </p:nvSpPr>
        <p:spPr>
          <a:xfrm>
            <a:off x="3890180" y="2902195"/>
            <a:ext cx="7112638" cy="785529"/>
          </a:xfrm>
          <a:prstGeom prst="roundRect">
            <a:avLst>
              <a:gd name="adj" fmla="val 50000"/>
            </a:avLst>
          </a:prstGeom>
          <a:solidFill>
            <a:schemeClr val="accent2">
              <a:alpha val="85000"/>
            </a:scheme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err="1">
                <a:effectLst>
                  <a:outerShdw blurRad="38100" dist="38100" dir="2700000" algn="tl">
                    <a:srgbClr val="000000">
                      <a:alpha val="43137"/>
                    </a:srgbClr>
                  </a:outerShdw>
                </a:effectLst>
              </a:rPr>
              <a:t>if</a:t>
            </a:r>
            <a:r>
              <a:rPr lang="es-ES" sz="2800" b="1" dirty="0">
                <a:effectLst>
                  <a:outerShdw blurRad="38100" dist="38100" dir="2700000" algn="tl">
                    <a:srgbClr val="000000">
                      <a:alpha val="43137"/>
                    </a:srgbClr>
                  </a:outerShdw>
                </a:effectLst>
              </a:rPr>
              <a:t>..</a:t>
            </a:r>
            <a:r>
              <a:rPr lang="es-ES" sz="2800" b="1" dirty="0" err="1">
                <a:effectLst>
                  <a:outerShdw blurRad="38100" dist="38100" dir="2700000" algn="tl">
                    <a:srgbClr val="000000">
                      <a:alpha val="43137"/>
                    </a:srgbClr>
                  </a:outerShdw>
                </a:effectLst>
              </a:rPr>
              <a:t>else</a:t>
            </a:r>
            <a:endParaRPr lang="en-US" sz="2800" b="1" dirty="0">
              <a:effectLst>
                <a:outerShdw blurRad="38100" dist="38100" dir="2700000" algn="tl">
                  <a:srgbClr val="000000">
                    <a:alpha val="43137"/>
                  </a:srgbClr>
                </a:outerShdw>
              </a:effectLst>
            </a:endParaRPr>
          </a:p>
        </p:txBody>
      </p:sp>
      <p:sp>
        <p:nvSpPr>
          <p:cNvPr id="12" name="Rectangle: Rounded Corners 11">
            <a:extLst>
              <a:ext uri="{FF2B5EF4-FFF2-40B4-BE49-F238E27FC236}">
                <a16:creationId xmlns:a16="http://schemas.microsoft.com/office/drawing/2014/main" id="{70838A6A-C9AE-3E87-338A-30B98A635CC2}"/>
              </a:ext>
            </a:extLst>
          </p:cNvPr>
          <p:cNvSpPr/>
          <p:nvPr/>
        </p:nvSpPr>
        <p:spPr>
          <a:xfrm>
            <a:off x="3878042" y="3929377"/>
            <a:ext cx="7112638" cy="785529"/>
          </a:xfrm>
          <a:prstGeom prst="roundRect">
            <a:avLst>
              <a:gd name="adj" fmla="val 50000"/>
            </a:avLst>
          </a:prstGeom>
          <a:solidFill>
            <a:srgbClr val="92D05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6">
                    <a:lumMod val="40000"/>
                    <a:lumOff val="60000"/>
                  </a:schemeClr>
                </a:solidFill>
              </a:rPr>
              <a:t>switch</a:t>
            </a:r>
            <a:endParaRPr lang="en-US" sz="2800" dirty="0">
              <a:solidFill>
                <a:schemeClr val="accent6">
                  <a:lumMod val="40000"/>
                  <a:lumOff val="60000"/>
                </a:schemeClr>
              </a:solidFill>
            </a:endParaRPr>
          </a:p>
        </p:txBody>
      </p:sp>
      <p:sp>
        <p:nvSpPr>
          <p:cNvPr id="13" name="Rectangle: Rounded Corners 12">
            <a:extLst>
              <a:ext uri="{FF2B5EF4-FFF2-40B4-BE49-F238E27FC236}">
                <a16:creationId xmlns:a16="http://schemas.microsoft.com/office/drawing/2014/main" id="{C486B3DF-024C-51BD-89B9-202119BE0686}"/>
              </a:ext>
            </a:extLst>
          </p:cNvPr>
          <p:cNvSpPr/>
          <p:nvPr/>
        </p:nvSpPr>
        <p:spPr>
          <a:xfrm>
            <a:off x="3878042" y="4958697"/>
            <a:ext cx="7112638" cy="785529"/>
          </a:xfrm>
          <a:prstGeom prst="roundRect">
            <a:avLst>
              <a:gd name="adj" fmla="val 50000"/>
            </a:avLst>
          </a:prstGeom>
          <a:solidFill>
            <a:srgbClr val="00B0F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1">
                    <a:lumMod val="60000"/>
                    <a:lumOff val="40000"/>
                  </a:schemeClr>
                </a:solidFill>
              </a:rPr>
              <a:t>Anidamiento</a:t>
            </a:r>
            <a:endParaRPr lang="en-US" sz="2800" dirty="0">
              <a:solidFill>
                <a:schemeClr val="accent1">
                  <a:lumMod val="60000"/>
                  <a:lumOff val="40000"/>
                </a:schemeClr>
              </a:solidFill>
            </a:endParaRPr>
          </a:p>
        </p:txBody>
      </p:sp>
      <p:sp>
        <p:nvSpPr>
          <p:cNvPr id="7" name="Oval 6">
            <a:extLst>
              <a:ext uri="{FF2B5EF4-FFF2-40B4-BE49-F238E27FC236}">
                <a16:creationId xmlns:a16="http://schemas.microsoft.com/office/drawing/2014/main" id="{5CE48FB7-B59B-7DD6-1EDE-9F73DA45E591}"/>
              </a:ext>
            </a:extLst>
          </p:cNvPr>
          <p:cNvSpPr/>
          <p:nvPr/>
        </p:nvSpPr>
        <p:spPr>
          <a:xfrm>
            <a:off x="838200" y="1576431"/>
            <a:ext cx="4466376" cy="4466376"/>
          </a:xfrm>
          <a:prstGeom prst="ellipse">
            <a:avLst/>
          </a:prstGeom>
          <a:blipFill dpi="0" rotWithShape="1">
            <a:blip r:embed="rId3"/>
            <a:srcRect/>
            <a:tile tx="-901700" ty="-336550" sx="70000" sy="70000" flip="none" algn="tl"/>
          </a:blip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48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8BF92A-AC96-82C7-2541-384D79932C67}"/>
              </a:ext>
            </a:extLst>
          </p:cNvPr>
          <p:cNvPicPr>
            <a:picLocks noChangeAspect="1"/>
          </p:cNvPicPr>
          <p:nvPr/>
        </p:nvPicPr>
        <p:blipFill>
          <a:blip r:embed="rId2">
            <a:alphaModFix amt="20000"/>
          </a:blip>
          <a:stretch>
            <a:fillRect/>
          </a:stretch>
        </p:blipFill>
        <p:spPr>
          <a:xfrm>
            <a:off x="5741" y="0"/>
            <a:ext cx="12180517" cy="6858000"/>
          </a:xfrm>
          <a:prstGeom prst="rect">
            <a:avLst/>
          </a:prstGeom>
        </p:spPr>
      </p:pic>
      <p:sp>
        <p:nvSpPr>
          <p:cNvPr id="2" name="Title 1">
            <a:extLst>
              <a:ext uri="{FF2B5EF4-FFF2-40B4-BE49-F238E27FC236}">
                <a16:creationId xmlns:a16="http://schemas.microsoft.com/office/drawing/2014/main" id="{8D6CD7A6-F6AE-1C40-DE2A-751C35C6F98F}"/>
              </a:ext>
            </a:extLst>
          </p:cNvPr>
          <p:cNvSpPr>
            <a:spLocks noGrp="1"/>
          </p:cNvSpPr>
          <p:nvPr>
            <p:ph type="title"/>
          </p:nvPr>
        </p:nvSpPr>
        <p:spPr>
          <a:xfrm>
            <a:off x="838200" y="489528"/>
            <a:ext cx="10515600" cy="785528"/>
          </a:xfrm>
        </p:spPr>
        <p:txBody>
          <a:bodyPr/>
          <a:lstStyle/>
          <a:p>
            <a:r>
              <a:rPr lang="es-ES" dirty="0"/>
              <a:t>Dudas de la clase anterior</a:t>
            </a:r>
            <a:endParaRPr lang="en-US" dirty="0"/>
          </a:p>
        </p:txBody>
      </p:sp>
      <p:sp>
        <p:nvSpPr>
          <p:cNvPr id="3" name="Slide Number Placeholder 2">
            <a:extLst>
              <a:ext uri="{FF2B5EF4-FFF2-40B4-BE49-F238E27FC236}">
                <a16:creationId xmlns:a16="http://schemas.microsoft.com/office/drawing/2014/main" id="{0DAE7DFB-55E6-9372-A4B6-3A1B73753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4</a:t>
            </a:fld>
            <a:endParaRPr lang="es-PE"/>
          </a:p>
        </p:txBody>
      </p:sp>
      <p:sp>
        <p:nvSpPr>
          <p:cNvPr id="9" name="TextBox 8">
            <a:extLst>
              <a:ext uri="{FF2B5EF4-FFF2-40B4-BE49-F238E27FC236}">
                <a16:creationId xmlns:a16="http://schemas.microsoft.com/office/drawing/2014/main" id="{C97D6CCE-0FDA-BF40-560A-F3269C0C1039}"/>
              </a:ext>
            </a:extLst>
          </p:cNvPr>
          <p:cNvSpPr txBox="1"/>
          <p:nvPr/>
        </p:nvSpPr>
        <p:spPr>
          <a:xfrm>
            <a:off x="156927" y="6344182"/>
            <a:ext cx="6096000"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https://wallpapercave.com/wp/wp8002891.jpg</a:t>
            </a:r>
          </a:p>
        </p:txBody>
      </p:sp>
      <p:sp>
        <p:nvSpPr>
          <p:cNvPr id="10" name="Rectangle: Rounded Corners 9">
            <a:extLst>
              <a:ext uri="{FF2B5EF4-FFF2-40B4-BE49-F238E27FC236}">
                <a16:creationId xmlns:a16="http://schemas.microsoft.com/office/drawing/2014/main" id="{5B33A388-E8AE-CB09-9B02-22F8553FC192}"/>
              </a:ext>
            </a:extLst>
          </p:cNvPr>
          <p:cNvSpPr/>
          <p:nvPr/>
        </p:nvSpPr>
        <p:spPr>
          <a:xfrm>
            <a:off x="3890180" y="1875013"/>
            <a:ext cx="7112638" cy="785529"/>
          </a:xfrm>
          <a:prstGeom prst="roundRect">
            <a:avLst>
              <a:gd name="adj" fmla="val 50000"/>
            </a:avLst>
          </a:prstGeom>
          <a:solidFill>
            <a:srgbClr val="EEC83E">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4">
                    <a:lumMod val="60000"/>
                    <a:lumOff val="40000"/>
                  </a:schemeClr>
                </a:solidFill>
              </a:rPr>
              <a:t>Expresión condicional</a:t>
            </a:r>
            <a:endParaRPr lang="en-US" sz="2800" dirty="0">
              <a:solidFill>
                <a:schemeClr val="accent4">
                  <a:lumMod val="60000"/>
                  <a:lumOff val="40000"/>
                </a:schemeClr>
              </a:solidFill>
            </a:endParaRPr>
          </a:p>
        </p:txBody>
      </p:sp>
      <p:sp>
        <p:nvSpPr>
          <p:cNvPr id="11" name="Rectangle: Rounded Corners 10">
            <a:extLst>
              <a:ext uri="{FF2B5EF4-FFF2-40B4-BE49-F238E27FC236}">
                <a16:creationId xmlns:a16="http://schemas.microsoft.com/office/drawing/2014/main" id="{8AA79015-F737-B3F2-CE8E-497B0232BAFB}"/>
              </a:ext>
            </a:extLst>
          </p:cNvPr>
          <p:cNvSpPr/>
          <p:nvPr/>
        </p:nvSpPr>
        <p:spPr>
          <a:xfrm>
            <a:off x="3890180" y="2902195"/>
            <a:ext cx="7112638" cy="785529"/>
          </a:xfrm>
          <a:prstGeom prst="roundRect">
            <a:avLst>
              <a:gd name="adj" fmla="val 50000"/>
            </a:avLst>
          </a:prstGeom>
          <a:solidFill>
            <a:schemeClr val="accent2">
              <a:alpha val="85000"/>
            </a:scheme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2">
                    <a:lumMod val="60000"/>
                    <a:lumOff val="40000"/>
                  </a:schemeClr>
                </a:solidFill>
              </a:rPr>
              <a:t>if</a:t>
            </a:r>
            <a:r>
              <a:rPr lang="es-ES" sz="2800" dirty="0">
                <a:solidFill>
                  <a:schemeClr val="accent2">
                    <a:lumMod val="60000"/>
                    <a:lumOff val="40000"/>
                  </a:schemeClr>
                </a:solidFill>
              </a:rPr>
              <a:t>..</a:t>
            </a:r>
            <a:r>
              <a:rPr lang="es-ES" sz="2800" dirty="0" err="1">
                <a:solidFill>
                  <a:schemeClr val="accent2">
                    <a:lumMod val="60000"/>
                    <a:lumOff val="40000"/>
                  </a:schemeClr>
                </a:solidFill>
              </a:rPr>
              <a:t>else</a:t>
            </a:r>
            <a:endParaRPr lang="en-US" sz="2800" dirty="0">
              <a:solidFill>
                <a:schemeClr val="accent2">
                  <a:lumMod val="60000"/>
                  <a:lumOff val="40000"/>
                </a:schemeClr>
              </a:solidFill>
            </a:endParaRPr>
          </a:p>
        </p:txBody>
      </p:sp>
      <p:sp>
        <p:nvSpPr>
          <p:cNvPr id="12" name="Rectangle: Rounded Corners 11">
            <a:extLst>
              <a:ext uri="{FF2B5EF4-FFF2-40B4-BE49-F238E27FC236}">
                <a16:creationId xmlns:a16="http://schemas.microsoft.com/office/drawing/2014/main" id="{70838A6A-C9AE-3E87-338A-30B98A635CC2}"/>
              </a:ext>
            </a:extLst>
          </p:cNvPr>
          <p:cNvSpPr/>
          <p:nvPr/>
        </p:nvSpPr>
        <p:spPr>
          <a:xfrm>
            <a:off x="3878042" y="3929377"/>
            <a:ext cx="7112638" cy="785529"/>
          </a:xfrm>
          <a:prstGeom prst="roundRect">
            <a:avLst>
              <a:gd name="adj" fmla="val 50000"/>
            </a:avLst>
          </a:prstGeom>
          <a:solidFill>
            <a:srgbClr val="92D05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effectLst>
                  <a:outerShdw blurRad="38100" dist="38100" dir="2700000" algn="tl">
                    <a:srgbClr val="000000">
                      <a:alpha val="43137"/>
                    </a:srgbClr>
                  </a:outerShdw>
                </a:effectLst>
              </a:rPr>
              <a:t>switch</a:t>
            </a:r>
            <a:endParaRPr lang="en-US" sz="2800" b="1" dirty="0">
              <a:effectLst>
                <a:outerShdw blurRad="38100" dist="38100" dir="2700000" algn="tl">
                  <a:srgbClr val="000000">
                    <a:alpha val="43137"/>
                  </a:srgbClr>
                </a:outerShdw>
              </a:effectLst>
            </a:endParaRPr>
          </a:p>
        </p:txBody>
      </p:sp>
      <p:sp>
        <p:nvSpPr>
          <p:cNvPr id="13" name="Rectangle: Rounded Corners 12">
            <a:extLst>
              <a:ext uri="{FF2B5EF4-FFF2-40B4-BE49-F238E27FC236}">
                <a16:creationId xmlns:a16="http://schemas.microsoft.com/office/drawing/2014/main" id="{C486B3DF-024C-51BD-89B9-202119BE0686}"/>
              </a:ext>
            </a:extLst>
          </p:cNvPr>
          <p:cNvSpPr/>
          <p:nvPr/>
        </p:nvSpPr>
        <p:spPr>
          <a:xfrm>
            <a:off x="3878042" y="4958697"/>
            <a:ext cx="7112638" cy="785529"/>
          </a:xfrm>
          <a:prstGeom prst="roundRect">
            <a:avLst>
              <a:gd name="adj" fmla="val 50000"/>
            </a:avLst>
          </a:prstGeom>
          <a:solidFill>
            <a:srgbClr val="00B0F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1">
                    <a:lumMod val="60000"/>
                    <a:lumOff val="40000"/>
                  </a:schemeClr>
                </a:solidFill>
              </a:rPr>
              <a:t>Anidamiento</a:t>
            </a:r>
            <a:endParaRPr lang="en-US" sz="2800" dirty="0">
              <a:solidFill>
                <a:schemeClr val="accent1">
                  <a:lumMod val="60000"/>
                  <a:lumOff val="40000"/>
                </a:schemeClr>
              </a:solidFill>
            </a:endParaRPr>
          </a:p>
        </p:txBody>
      </p:sp>
      <p:sp>
        <p:nvSpPr>
          <p:cNvPr id="7" name="Oval 6">
            <a:extLst>
              <a:ext uri="{FF2B5EF4-FFF2-40B4-BE49-F238E27FC236}">
                <a16:creationId xmlns:a16="http://schemas.microsoft.com/office/drawing/2014/main" id="{5CE48FB7-B59B-7DD6-1EDE-9F73DA45E591}"/>
              </a:ext>
            </a:extLst>
          </p:cNvPr>
          <p:cNvSpPr/>
          <p:nvPr/>
        </p:nvSpPr>
        <p:spPr>
          <a:xfrm>
            <a:off x="838200" y="1576431"/>
            <a:ext cx="4466376" cy="4466376"/>
          </a:xfrm>
          <a:prstGeom prst="ellipse">
            <a:avLst/>
          </a:prstGeom>
          <a:blipFill dpi="0" rotWithShape="1">
            <a:blip r:embed="rId3"/>
            <a:srcRect/>
            <a:tile tx="-901700" ty="-336550" sx="70000" sy="70000" flip="none" algn="tl"/>
          </a:blip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1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8BF92A-AC96-82C7-2541-384D79932C67}"/>
              </a:ext>
            </a:extLst>
          </p:cNvPr>
          <p:cNvPicPr>
            <a:picLocks noChangeAspect="1"/>
          </p:cNvPicPr>
          <p:nvPr/>
        </p:nvPicPr>
        <p:blipFill>
          <a:blip r:embed="rId2">
            <a:alphaModFix amt="20000"/>
          </a:blip>
          <a:stretch>
            <a:fillRect/>
          </a:stretch>
        </p:blipFill>
        <p:spPr>
          <a:xfrm>
            <a:off x="5741" y="0"/>
            <a:ext cx="12180517" cy="6858000"/>
          </a:xfrm>
          <a:prstGeom prst="rect">
            <a:avLst/>
          </a:prstGeom>
        </p:spPr>
      </p:pic>
      <p:sp>
        <p:nvSpPr>
          <p:cNvPr id="2" name="Title 1">
            <a:extLst>
              <a:ext uri="{FF2B5EF4-FFF2-40B4-BE49-F238E27FC236}">
                <a16:creationId xmlns:a16="http://schemas.microsoft.com/office/drawing/2014/main" id="{8D6CD7A6-F6AE-1C40-DE2A-751C35C6F98F}"/>
              </a:ext>
            </a:extLst>
          </p:cNvPr>
          <p:cNvSpPr>
            <a:spLocks noGrp="1"/>
          </p:cNvSpPr>
          <p:nvPr>
            <p:ph type="title"/>
          </p:nvPr>
        </p:nvSpPr>
        <p:spPr>
          <a:xfrm>
            <a:off x="838200" y="489528"/>
            <a:ext cx="10515600" cy="785528"/>
          </a:xfrm>
        </p:spPr>
        <p:txBody>
          <a:bodyPr/>
          <a:lstStyle/>
          <a:p>
            <a:r>
              <a:rPr lang="es-ES" dirty="0"/>
              <a:t>Dudas de la clase anterior</a:t>
            </a:r>
            <a:endParaRPr lang="en-US" dirty="0"/>
          </a:p>
        </p:txBody>
      </p:sp>
      <p:sp>
        <p:nvSpPr>
          <p:cNvPr id="3" name="Slide Number Placeholder 2">
            <a:extLst>
              <a:ext uri="{FF2B5EF4-FFF2-40B4-BE49-F238E27FC236}">
                <a16:creationId xmlns:a16="http://schemas.microsoft.com/office/drawing/2014/main" id="{0DAE7DFB-55E6-9372-A4B6-3A1B73753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5</a:t>
            </a:fld>
            <a:endParaRPr lang="es-PE"/>
          </a:p>
        </p:txBody>
      </p:sp>
      <p:sp>
        <p:nvSpPr>
          <p:cNvPr id="9" name="TextBox 8">
            <a:extLst>
              <a:ext uri="{FF2B5EF4-FFF2-40B4-BE49-F238E27FC236}">
                <a16:creationId xmlns:a16="http://schemas.microsoft.com/office/drawing/2014/main" id="{C97D6CCE-0FDA-BF40-560A-F3269C0C1039}"/>
              </a:ext>
            </a:extLst>
          </p:cNvPr>
          <p:cNvSpPr txBox="1"/>
          <p:nvPr/>
        </p:nvSpPr>
        <p:spPr>
          <a:xfrm>
            <a:off x="156927" y="6344182"/>
            <a:ext cx="6096000"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https://wallpapercave.com/wp/wp8002891.jpg</a:t>
            </a:r>
          </a:p>
        </p:txBody>
      </p:sp>
      <p:sp>
        <p:nvSpPr>
          <p:cNvPr id="10" name="Rectangle: Rounded Corners 9">
            <a:extLst>
              <a:ext uri="{FF2B5EF4-FFF2-40B4-BE49-F238E27FC236}">
                <a16:creationId xmlns:a16="http://schemas.microsoft.com/office/drawing/2014/main" id="{5B33A388-E8AE-CB09-9B02-22F8553FC192}"/>
              </a:ext>
            </a:extLst>
          </p:cNvPr>
          <p:cNvSpPr/>
          <p:nvPr/>
        </p:nvSpPr>
        <p:spPr>
          <a:xfrm>
            <a:off x="3890180" y="1875013"/>
            <a:ext cx="7112638" cy="785529"/>
          </a:xfrm>
          <a:prstGeom prst="roundRect">
            <a:avLst>
              <a:gd name="adj" fmla="val 50000"/>
            </a:avLst>
          </a:prstGeom>
          <a:solidFill>
            <a:srgbClr val="EEC83E">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4">
                    <a:lumMod val="60000"/>
                    <a:lumOff val="40000"/>
                  </a:schemeClr>
                </a:solidFill>
              </a:rPr>
              <a:t>Expresión condicional</a:t>
            </a:r>
            <a:endParaRPr lang="en-US" sz="2800" dirty="0">
              <a:solidFill>
                <a:schemeClr val="accent4">
                  <a:lumMod val="60000"/>
                  <a:lumOff val="40000"/>
                </a:schemeClr>
              </a:solidFill>
            </a:endParaRPr>
          </a:p>
        </p:txBody>
      </p:sp>
      <p:sp>
        <p:nvSpPr>
          <p:cNvPr id="11" name="Rectangle: Rounded Corners 10">
            <a:extLst>
              <a:ext uri="{FF2B5EF4-FFF2-40B4-BE49-F238E27FC236}">
                <a16:creationId xmlns:a16="http://schemas.microsoft.com/office/drawing/2014/main" id="{8AA79015-F737-B3F2-CE8E-497B0232BAFB}"/>
              </a:ext>
            </a:extLst>
          </p:cNvPr>
          <p:cNvSpPr/>
          <p:nvPr/>
        </p:nvSpPr>
        <p:spPr>
          <a:xfrm>
            <a:off x="3890180" y="2902195"/>
            <a:ext cx="7112638" cy="785529"/>
          </a:xfrm>
          <a:prstGeom prst="roundRect">
            <a:avLst>
              <a:gd name="adj" fmla="val 50000"/>
            </a:avLst>
          </a:prstGeom>
          <a:solidFill>
            <a:schemeClr val="accent2">
              <a:alpha val="85000"/>
            </a:scheme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accent2">
                    <a:lumMod val="60000"/>
                    <a:lumOff val="40000"/>
                  </a:schemeClr>
                </a:solidFill>
              </a:rPr>
              <a:t>if</a:t>
            </a:r>
            <a:r>
              <a:rPr lang="es-ES" sz="2800" dirty="0">
                <a:solidFill>
                  <a:schemeClr val="accent2">
                    <a:lumMod val="60000"/>
                    <a:lumOff val="40000"/>
                  </a:schemeClr>
                </a:solidFill>
              </a:rPr>
              <a:t>..</a:t>
            </a:r>
            <a:r>
              <a:rPr lang="es-ES" sz="2800" dirty="0" err="1">
                <a:solidFill>
                  <a:schemeClr val="accent2">
                    <a:lumMod val="60000"/>
                    <a:lumOff val="40000"/>
                  </a:schemeClr>
                </a:solidFill>
              </a:rPr>
              <a:t>else</a:t>
            </a:r>
            <a:endParaRPr lang="en-US" sz="2800" dirty="0">
              <a:solidFill>
                <a:schemeClr val="accent2">
                  <a:lumMod val="60000"/>
                  <a:lumOff val="40000"/>
                </a:schemeClr>
              </a:solidFill>
            </a:endParaRPr>
          </a:p>
        </p:txBody>
      </p:sp>
      <p:sp>
        <p:nvSpPr>
          <p:cNvPr id="12" name="Rectangle: Rounded Corners 11">
            <a:extLst>
              <a:ext uri="{FF2B5EF4-FFF2-40B4-BE49-F238E27FC236}">
                <a16:creationId xmlns:a16="http://schemas.microsoft.com/office/drawing/2014/main" id="{70838A6A-C9AE-3E87-338A-30B98A635CC2}"/>
              </a:ext>
            </a:extLst>
          </p:cNvPr>
          <p:cNvSpPr/>
          <p:nvPr/>
        </p:nvSpPr>
        <p:spPr>
          <a:xfrm>
            <a:off x="3878042" y="3929377"/>
            <a:ext cx="7112638" cy="785529"/>
          </a:xfrm>
          <a:prstGeom prst="roundRect">
            <a:avLst>
              <a:gd name="adj" fmla="val 50000"/>
            </a:avLst>
          </a:prstGeom>
          <a:solidFill>
            <a:srgbClr val="92D05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accent6">
                    <a:lumMod val="40000"/>
                    <a:lumOff val="60000"/>
                  </a:schemeClr>
                </a:solidFill>
              </a:rPr>
              <a:t>switch</a:t>
            </a:r>
            <a:endParaRPr lang="en-US" sz="2800" dirty="0">
              <a:solidFill>
                <a:schemeClr val="accent6">
                  <a:lumMod val="40000"/>
                  <a:lumOff val="60000"/>
                </a:schemeClr>
              </a:solidFill>
            </a:endParaRPr>
          </a:p>
        </p:txBody>
      </p:sp>
      <p:sp>
        <p:nvSpPr>
          <p:cNvPr id="13" name="Rectangle: Rounded Corners 12">
            <a:extLst>
              <a:ext uri="{FF2B5EF4-FFF2-40B4-BE49-F238E27FC236}">
                <a16:creationId xmlns:a16="http://schemas.microsoft.com/office/drawing/2014/main" id="{C486B3DF-024C-51BD-89B9-202119BE0686}"/>
              </a:ext>
            </a:extLst>
          </p:cNvPr>
          <p:cNvSpPr/>
          <p:nvPr/>
        </p:nvSpPr>
        <p:spPr>
          <a:xfrm>
            <a:off x="3878042" y="4958697"/>
            <a:ext cx="7112638" cy="785529"/>
          </a:xfrm>
          <a:prstGeom prst="roundRect">
            <a:avLst>
              <a:gd name="adj" fmla="val 50000"/>
            </a:avLst>
          </a:prstGeom>
          <a:solidFill>
            <a:srgbClr val="00B0F0">
              <a:alpha val="85000"/>
            </a:srgbClr>
          </a:solidFill>
          <a:ln w="38100">
            <a:solidFill>
              <a:schemeClr val="bg1"/>
            </a:solidFill>
          </a:ln>
          <a:effectLst>
            <a:outerShdw blurRad="1270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effectLst>
                  <a:outerShdw blurRad="38100" dist="38100" dir="2700000" algn="tl">
                    <a:srgbClr val="000000">
                      <a:alpha val="43137"/>
                    </a:srgbClr>
                  </a:outerShdw>
                </a:effectLst>
              </a:rPr>
              <a:t>Anidamiento</a:t>
            </a:r>
            <a:endParaRPr lang="en-US" sz="2800" b="1" dirty="0">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5CE48FB7-B59B-7DD6-1EDE-9F73DA45E591}"/>
              </a:ext>
            </a:extLst>
          </p:cNvPr>
          <p:cNvSpPr/>
          <p:nvPr/>
        </p:nvSpPr>
        <p:spPr>
          <a:xfrm>
            <a:off x="838200" y="1576431"/>
            <a:ext cx="4466376" cy="4466376"/>
          </a:xfrm>
          <a:prstGeom prst="ellipse">
            <a:avLst/>
          </a:prstGeom>
          <a:blipFill dpi="0" rotWithShape="1">
            <a:blip r:embed="rId3"/>
            <a:srcRect/>
            <a:tile tx="-901700" ty="-336550" sx="70000" sy="70000" flip="none" algn="tl"/>
          </a:blip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80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3" name="Freeform: Shape 2">
            <a:extLst>
              <a:ext uri="{FF2B5EF4-FFF2-40B4-BE49-F238E27FC236}">
                <a16:creationId xmlns:a16="http://schemas.microsoft.com/office/drawing/2014/main" id="{3B54F9E4-73EC-5803-C251-20C8EB58177E}"/>
              </a:ext>
            </a:extLst>
          </p:cNvPr>
          <p:cNvSpPr/>
          <p:nvPr/>
        </p:nvSpPr>
        <p:spPr>
          <a:xfrm>
            <a:off x="-9053" y="-13580"/>
            <a:ext cx="12201053" cy="6871580"/>
          </a:xfrm>
          <a:custGeom>
            <a:avLst/>
            <a:gdLst>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76087"/>
              <a:gd name="connsiteY0" fmla="*/ 5395865 h 6871580"/>
              <a:gd name="connsiteX1" fmla="*/ 0 w 12376087"/>
              <a:gd name="connsiteY1" fmla="*/ 6871580 h 6871580"/>
              <a:gd name="connsiteX2" fmla="*/ 9578566 w 12376087"/>
              <a:gd name="connsiteY2" fmla="*/ 6871580 h 6871580"/>
              <a:gd name="connsiteX3" fmla="*/ 12376087 w 12376087"/>
              <a:gd name="connsiteY3" fmla="*/ 2236205 h 6871580"/>
              <a:gd name="connsiteX4" fmla="*/ 12376087 w 12376087"/>
              <a:gd name="connsiteY4" fmla="*/ 0 h 6871580"/>
              <a:gd name="connsiteX5" fmla="*/ 8256760 w 12376087"/>
              <a:gd name="connsiteY5" fmla="*/ 0 h 6871580"/>
              <a:gd name="connsiteX6" fmla="*/ 0 w 12376087"/>
              <a:gd name="connsiteY6" fmla="*/ 539586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 name="connsiteX0" fmla="*/ 0 w 12385277"/>
              <a:gd name="connsiteY0" fmla="*/ 3802455 h 6871580"/>
              <a:gd name="connsiteX1" fmla="*/ 9190 w 12385277"/>
              <a:gd name="connsiteY1" fmla="*/ 6871580 h 6871580"/>
              <a:gd name="connsiteX2" fmla="*/ 9587756 w 12385277"/>
              <a:gd name="connsiteY2" fmla="*/ 6871580 h 6871580"/>
              <a:gd name="connsiteX3" fmla="*/ 12385277 w 12385277"/>
              <a:gd name="connsiteY3" fmla="*/ 2236205 h 6871580"/>
              <a:gd name="connsiteX4" fmla="*/ 12385277 w 12385277"/>
              <a:gd name="connsiteY4" fmla="*/ 0 h 6871580"/>
              <a:gd name="connsiteX5" fmla="*/ 8265950 w 12385277"/>
              <a:gd name="connsiteY5" fmla="*/ 0 h 6871580"/>
              <a:gd name="connsiteX6" fmla="*/ 0 w 12385277"/>
              <a:gd name="connsiteY6" fmla="*/ 3802455 h 687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5277" h="6871580">
                <a:moveTo>
                  <a:pt x="0" y="3802455"/>
                </a:moveTo>
                <a:cubicBezTo>
                  <a:pt x="3063" y="4825497"/>
                  <a:pt x="6127" y="5848538"/>
                  <a:pt x="9190" y="6871580"/>
                </a:cubicBezTo>
                <a:lnTo>
                  <a:pt x="9587756" y="6871580"/>
                </a:lnTo>
                <a:cubicBezTo>
                  <a:pt x="10869490" y="5444149"/>
                  <a:pt x="11976608" y="4197789"/>
                  <a:pt x="12385277" y="2236205"/>
                </a:cubicBezTo>
                <a:lnTo>
                  <a:pt x="12385277" y="0"/>
                </a:lnTo>
                <a:lnTo>
                  <a:pt x="8265950" y="0"/>
                </a:lnTo>
                <a:cubicBezTo>
                  <a:pt x="8656733" y="4324539"/>
                  <a:pt x="2283555" y="4855675"/>
                  <a:pt x="0" y="3802455"/>
                </a:cubicBezTo>
                <a:close/>
              </a:path>
            </a:pathLst>
          </a:cu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600F7-1DA8-4B6F-94D5-F0D0A43E9216}"/>
              </a:ext>
            </a:extLst>
          </p:cNvPr>
          <p:cNvSpPr>
            <a:spLocks noGrp="1"/>
          </p:cNvSpPr>
          <p:nvPr>
            <p:ph type="ctrTitle"/>
          </p:nvPr>
        </p:nvSpPr>
        <p:spPr>
          <a:xfrm>
            <a:off x="1524000" y="837398"/>
            <a:ext cx="9144000" cy="2858703"/>
          </a:xfrm>
        </p:spPr>
        <p:txBody>
          <a:bodyPr>
            <a:normAutofit fontScale="90000"/>
          </a:bodyPr>
          <a:lstStyle/>
          <a:p>
            <a:r>
              <a:rPr lang="es-ES" dirty="0"/>
              <a:t>Resolución de problemas con </a:t>
            </a:r>
            <a:r>
              <a:rPr lang="es-ES" dirty="0" err="1">
                <a:latin typeface="JetBrains Mono" panose="02000009000000000000" pitchFamily="49" charset="0"/>
                <a:ea typeface="JetBrains Mono" panose="02000009000000000000" pitchFamily="49" charset="0"/>
                <a:cs typeface="JetBrains Mono" panose="02000009000000000000" pitchFamily="49" charset="0"/>
              </a:rPr>
              <a:t>if</a:t>
            </a:r>
            <a:r>
              <a:rPr lang="es-ES" dirty="0">
                <a:latin typeface="JetBrains Mono" panose="02000009000000000000" pitchFamily="49" charset="0"/>
                <a:ea typeface="JetBrains Mono" panose="02000009000000000000" pitchFamily="49" charset="0"/>
                <a:cs typeface="JetBrains Mono" panose="02000009000000000000" pitchFamily="49" charset="0"/>
              </a:rPr>
              <a:t>..</a:t>
            </a:r>
            <a:r>
              <a:rPr lang="es-ES" dirty="0" err="1">
                <a:latin typeface="JetBrains Mono" panose="02000009000000000000" pitchFamily="49" charset="0"/>
                <a:ea typeface="JetBrains Mono" panose="02000009000000000000" pitchFamily="49" charset="0"/>
                <a:cs typeface="JetBrains Mono" panose="02000009000000000000" pitchFamily="49" charset="0"/>
              </a:rPr>
              <a:t>else</a:t>
            </a:r>
            <a:r>
              <a:rPr lang="es-ES" dirty="0"/>
              <a:t> y </a:t>
            </a:r>
            <a:br>
              <a:rPr lang="es-ES" dirty="0"/>
            </a:br>
            <a:r>
              <a:rPr lang="es-ES" dirty="0">
                <a:latin typeface="JetBrains Mono" panose="02000009000000000000" pitchFamily="49" charset="0"/>
                <a:ea typeface="JetBrains Mono" panose="02000009000000000000" pitchFamily="49" charset="0"/>
                <a:cs typeface="JetBrains Mono" panose="02000009000000000000" pitchFamily="49" charset="0"/>
              </a:rPr>
              <a:t>switch-case</a:t>
            </a:r>
            <a:endParaRPr lang="en-US" dirty="0">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4" name="Subtitle 3">
            <a:extLst>
              <a:ext uri="{FF2B5EF4-FFF2-40B4-BE49-F238E27FC236}">
                <a16:creationId xmlns:a16="http://schemas.microsoft.com/office/drawing/2014/main" id="{CCF98275-87D9-43C9-83FC-5A90372C4F6B}"/>
              </a:ext>
            </a:extLst>
          </p:cNvPr>
          <p:cNvSpPr>
            <a:spLocks noGrp="1"/>
          </p:cNvSpPr>
          <p:nvPr>
            <p:ph type="subTitle" idx="1"/>
          </p:nvPr>
        </p:nvSpPr>
        <p:spPr>
          <a:xfrm>
            <a:off x="1524000" y="4004109"/>
            <a:ext cx="9144000" cy="856649"/>
          </a:xfrm>
        </p:spPr>
        <p:txBody>
          <a:bodyPr>
            <a:normAutofit/>
          </a:bodyPr>
          <a:lstStyle/>
          <a:p>
            <a:r>
              <a:rPr lang="es-ES" sz="4400" b="1" dirty="0">
                <a:solidFill>
                  <a:schemeClr val="bg1">
                    <a:lumMod val="65000"/>
                  </a:schemeClr>
                </a:solidFill>
              </a:rPr>
              <a:t>Semana 05 – Sesión 09</a:t>
            </a:r>
            <a:endParaRPr lang="en-US" sz="4400"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 name="Title 5">
            <a:extLst>
              <a:ext uri="{FF2B5EF4-FFF2-40B4-BE49-F238E27FC236}">
                <a16:creationId xmlns:a16="http://schemas.microsoft.com/office/drawing/2014/main" id="{0077C684-06B1-44CA-9235-D863CE03882E}"/>
              </a:ext>
            </a:extLst>
          </p:cNvPr>
          <p:cNvSpPr>
            <a:spLocks noGrp="1"/>
          </p:cNvSpPr>
          <p:nvPr>
            <p:ph type="title"/>
          </p:nvPr>
        </p:nvSpPr>
        <p:spPr/>
        <p:txBody>
          <a:bodyPr/>
          <a:lstStyle/>
          <a:p>
            <a:r>
              <a:rPr lang="es-ES" dirty="0"/>
              <a:t>Conocimientos previos</a:t>
            </a:r>
            <a:endParaRPr lang="en-US" dirty="0"/>
          </a:p>
        </p:txBody>
      </p:sp>
      <p:sp>
        <p:nvSpPr>
          <p:cNvPr id="2" name="Slide Number Placeholder 1">
            <a:extLst>
              <a:ext uri="{FF2B5EF4-FFF2-40B4-BE49-F238E27FC236}">
                <a16:creationId xmlns:a16="http://schemas.microsoft.com/office/drawing/2014/main" id="{DAD4DF39-413F-41FB-80F6-1CF57DEA7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7</a:t>
            </a:fld>
            <a:endParaRPr lang="es-PE"/>
          </a:p>
        </p:txBody>
      </p:sp>
      <p:sp>
        <p:nvSpPr>
          <p:cNvPr id="7" name="Content Placeholder 6">
            <a:extLst>
              <a:ext uri="{FF2B5EF4-FFF2-40B4-BE49-F238E27FC236}">
                <a16:creationId xmlns:a16="http://schemas.microsoft.com/office/drawing/2014/main" id="{5BE97547-6358-4D01-A970-DA2F4BB59220}"/>
              </a:ext>
            </a:extLst>
          </p:cNvPr>
          <p:cNvSpPr>
            <a:spLocks noGrp="1"/>
          </p:cNvSpPr>
          <p:nvPr>
            <p:ph sz="quarter" idx="13"/>
          </p:nvPr>
        </p:nvSpPr>
        <p:spPr/>
        <p:txBody>
          <a:bodyPr>
            <a:noAutofit/>
          </a:bodyPr>
          <a:lstStyle/>
          <a:p>
            <a:r>
              <a:rPr lang="es-ES" dirty="0"/>
              <a:t>¿Qué estructura condicional representa cada imagen?</a:t>
            </a:r>
          </a:p>
        </p:txBody>
      </p:sp>
      <p:sp>
        <p:nvSpPr>
          <p:cNvPr id="4" name="TextBox 3">
            <a:extLst>
              <a:ext uri="{FF2B5EF4-FFF2-40B4-BE49-F238E27FC236}">
                <a16:creationId xmlns:a16="http://schemas.microsoft.com/office/drawing/2014/main" id="{B5C828E4-C870-7AD2-3392-BE498C0B80B5}"/>
              </a:ext>
            </a:extLst>
          </p:cNvPr>
          <p:cNvSpPr txBox="1"/>
          <p:nvPr/>
        </p:nvSpPr>
        <p:spPr>
          <a:xfrm>
            <a:off x="154949" y="6369177"/>
            <a:ext cx="10603346"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a:t>
            </a:r>
            <a:br>
              <a:rPr lang="en-US" sz="900" dirty="0">
                <a:solidFill>
                  <a:schemeClr val="bg1">
                    <a:lumMod val="50000"/>
                  </a:schemeClr>
                </a:solidFill>
              </a:rPr>
            </a:br>
            <a:r>
              <a:rPr lang="en-US" sz="900" dirty="0">
                <a:solidFill>
                  <a:schemeClr val="bg1">
                    <a:lumMod val="50000"/>
                  </a:schemeClr>
                </a:solidFill>
              </a:rPr>
              <a:t>https://pngimg.com/d/clock_PNG6641.png / https://www.nicepng.com/png/detail/302-3026500_iced-coffee-cafe.png</a:t>
            </a:r>
          </a:p>
        </p:txBody>
      </p:sp>
      <p:grpSp>
        <p:nvGrpSpPr>
          <p:cNvPr id="18" name="Group 17">
            <a:extLst>
              <a:ext uri="{FF2B5EF4-FFF2-40B4-BE49-F238E27FC236}">
                <a16:creationId xmlns:a16="http://schemas.microsoft.com/office/drawing/2014/main" id="{AFA0CCDA-728A-381F-D9C8-E729A4DEF083}"/>
              </a:ext>
            </a:extLst>
          </p:cNvPr>
          <p:cNvGrpSpPr/>
          <p:nvPr/>
        </p:nvGrpSpPr>
        <p:grpSpPr>
          <a:xfrm>
            <a:off x="1719418" y="3125475"/>
            <a:ext cx="3620573" cy="2610380"/>
            <a:chOff x="7723419" y="1168835"/>
            <a:chExt cx="4190767" cy="3021482"/>
          </a:xfrm>
        </p:grpSpPr>
        <p:pic>
          <p:nvPicPr>
            <p:cNvPr id="8" name="Picture 7">
              <a:extLst>
                <a:ext uri="{FF2B5EF4-FFF2-40B4-BE49-F238E27FC236}">
                  <a16:creationId xmlns:a16="http://schemas.microsoft.com/office/drawing/2014/main" id="{00025B6E-10DA-52EB-F4F9-41662E87F329}"/>
                </a:ext>
              </a:extLst>
            </p:cNvPr>
            <p:cNvPicPr>
              <a:picLocks noChangeAspect="1"/>
            </p:cNvPicPr>
            <p:nvPr/>
          </p:nvPicPr>
          <p:blipFill>
            <a:blip r:embed="rId3"/>
            <a:stretch>
              <a:fillRect/>
            </a:stretch>
          </p:blipFill>
          <p:spPr>
            <a:xfrm>
              <a:off x="7826662" y="2088587"/>
              <a:ext cx="1362035" cy="1818386"/>
            </a:xfrm>
            <a:prstGeom prst="rect">
              <a:avLst/>
            </a:prstGeom>
          </p:spPr>
        </p:pic>
        <p:pic>
          <p:nvPicPr>
            <p:cNvPr id="10" name="Picture 9">
              <a:extLst>
                <a:ext uri="{FF2B5EF4-FFF2-40B4-BE49-F238E27FC236}">
                  <a16:creationId xmlns:a16="http://schemas.microsoft.com/office/drawing/2014/main" id="{42259D40-BEB6-BDCA-E5AB-F824D4962E9E}"/>
                </a:ext>
              </a:extLst>
            </p:cNvPr>
            <p:cNvPicPr>
              <a:picLocks noChangeAspect="1"/>
            </p:cNvPicPr>
            <p:nvPr/>
          </p:nvPicPr>
          <p:blipFill>
            <a:blip r:embed="rId4">
              <a:clrChange>
                <a:clrFrom>
                  <a:srgbClr val="F6F6F6"/>
                </a:clrFrom>
                <a:clrTo>
                  <a:srgbClr val="F6F6F6">
                    <a:alpha val="0"/>
                  </a:srgbClr>
                </a:clrTo>
              </a:clrChange>
            </a:blip>
            <a:stretch>
              <a:fillRect/>
            </a:stretch>
          </p:blipFill>
          <p:spPr>
            <a:xfrm>
              <a:off x="10543555" y="2399571"/>
              <a:ext cx="1172742" cy="1507402"/>
            </a:xfrm>
            <a:prstGeom prst="rect">
              <a:avLst/>
            </a:prstGeom>
          </p:spPr>
        </p:pic>
        <p:pic>
          <p:nvPicPr>
            <p:cNvPr id="3" name="Picture 2">
              <a:extLst>
                <a:ext uri="{FF2B5EF4-FFF2-40B4-BE49-F238E27FC236}">
                  <a16:creationId xmlns:a16="http://schemas.microsoft.com/office/drawing/2014/main" id="{0DDA5759-75CA-87E7-4EEA-9C9CE7B79E4C}"/>
                </a:ext>
              </a:extLst>
            </p:cNvPr>
            <p:cNvPicPr>
              <a:picLocks noChangeAspect="1"/>
            </p:cNvPicPr>
            <p:nvPr/>
          </p:nvPicPr>
          <p:blipFill>
            <a:blip r:embed="rId5"/>
            <a:stretch>
              <a:fillRect/>
            </a:stretch>
          </p:blipFill>
          <p:spPr>
            <a:xfrm>
              <a:off x="9289363" y="1168835"/>
              <a:ext cx="1171631" cy="1172424"/>
            </a:xfrm>
            <a:prstGeom prst="rect">
              <a:avLst/>
            </a:prstGeom>
          </p:spPr>
        </p:pic>
        <p:sp>
          <p:nvSpPr>
            <p:cNvPr id="11" name="TextBox 10">
              <a:extLst>
                <a:ext uri="{FF2B5EF4-FFF2-40B4-BE49-F238E27FC236}">
                  <a16:creationId xmlns:a16="http://schemas.microsoft.com/office/drawing/2014/main" id="{A8975B89-389E-600A-B0C6-70C029E95ECE}"/>
                </a:ext>
              </a:extLst>
            </p:cNvPr>
            <p:cNvSpPr txBox="1"/>
            <p:nvPr/>
          </p:nvSpPr>
          <p:spPr>
            <a:xfrm>
              <a:off x="9081866" y="2399570"/>
              <a:ext cx="1568520" cy="302810"/>
            </a:xfrm>
            <a:prstGeom prst="rect">
              <a:avLst/>
            </a:prstGeom>
            <a:noFill/>
          </p:spPr>
          <p:txBody>
            <a:bodyPr wrap="square" rtlCol="0">
              <a:spAutoFit/>
            </a:bodyPr>
            <a:lstStyle/>
            <a:p>
              <a:pPr algn="ctr"/>
              <a:r>
                <a:rPr lang="es-ES" sz="1100" dirty="0">
                  <a:solidFill>
                    <a:schemeClr val="bg1">
                      <a:lumMod val="50000"/>
                    </a:schemeClr>
                  </a:solidFill>
                </a:rPr>
                <a:t>¿Hora: 7 – 10 am?</a:t>
              </a:r>
              <a:endParaRPr lang="en-US" sz="1100" dirty="0">
                <a:solidFill>
                  <a:schemeClr val="bg1">
                    <a:lumMod val="50000"/>
                  </a:schemeClr>
                </a:solidFill>
              </a:endParaRPr>
            </a:p>
          </p:txBody>
        </p:sp>
        <p:sp>
          <p:nvSpPr>
            <p:cNvPr id="12" name="TextBox 11">
              <a:extLst>
                <a:ext uri="{FF2B5EF4-FFF2-40B4-BE49-F238E27FC236}">
                  <a16:creationId xmlns:a16="http://schemas.microsoft.com/office/drawing/2014/main" id="{9C7DB286-67D9-545B-B0EC-518EA612A79B}"/>
                </a:ext>
              </a:extLst>
            </p:cNvPr>
            <p:cNvSpPr txBox="1"/>
            <p:nvPr/>
          </p:nvSpPr>
          <p:spPr>
            <a:xfrm>
              <a:off x="7723419" y="3887507"/>
              <a:ext cx="1568520" cy="302810"/>
            </a:xfrm>
            <a:prstGeom prst="rect">
              <a:avLst/>
            </a:prstGeom>
            <a:noFill/>
          </p:spPr>
          <p:txBody>
            <a:bodyPr wrap="square" rtlCol="0">
              <a:spAutoFit/>
            </a:bodyPr>
            <a:lstStyle/>
            <a:p>
              <a:pPr algn="ctr"/>
              <a:r>
                <a:rPr lang="es-ES" sz="1100" dirty="0">
                  <a:solidFill>
                    <a:schemeClr val="bg1">
                      <a:lumMod val="50000"/>
                    </a:schemeClr>
                  </a:solidFill>
                </a:rPr>
                <a:t>Café caliente</a:t>
              </a:r>
              <a:endParaRPr lang="en-US" sz="1100" dirty="0">
                <a:solidFill>
                  <a:schemeClr val="bg1">
                    <a:lumMod val="50000"/>
                  </a:schemeClr>
                </a:solidFill>
              </a:endParaRPr>
            </a:p>
          </p:txBody>
        </p:sp>
        <p:sp>
          <p:nvSpPr>
            <p:cNvPr id="13" name="TextBox 12">
              <a:extLst>
                <a:ext uri="{FF2B5EF4-FFF2-40B4-BE49-F238E27FC236}">
                  <a16:creationId xmlns:a16="http://schemas.microsoft.com/office/drawing/2014/main" id="{D03B73A8-EEFB-608B-BCED-EAF9CC96FBD1}"/>
                </a:ext>
              </a:extLst>
            </p:cNvPr>
            <p:cNvSpPr txBox="1"/>
            <p:nvPr/>
          </p:nvSpPr>
          <p:spPr>
            <a:xfrm>
              <a:off x="10345666" y="3887507"/>
              <a:ext cx="1568520" cy="302810"/>
            </a:xfrm>
            <a:prstGeom prst="rect">
              <a:avLst/>
            </a:prstGeom>
            <a:noFill/>
          </p:spPr>
          <p:txBody>
            <a:bodyPr wrap="square" rtlCol="0">
              <a:spAutoFit/>
            </a:bodyPr>
            <a:lstStyle/>
            <a:p>
              <a:pPr algn="ctr"/>
              <a:r>
                <a:rPr lang="es-ES" sz="1100" dirty="0">
                  <a:solidFill>
                    <a:schemeClr val="bg1">
                      <a:lumMod val="50000"/>
                    </a:schemeClr>
                  </a:solidFill>
                </a:rPr>
                <a:t>Café frío</a:t>
              </a:r>
              <a:endParaRPr lang="en-US" sz="1100" dirty="0">
                <a:solidFill>
                  <a:schemeClr val="bg1">
                    <a:lumMod val="50000"/>
                  </a:schemeClr>
                </a:solidFill>
              </a:endParaRPr>
            </a:p>
          </p:txBody>
        </p:sp>
        <p:sp>
          <p:nvSpPr>
            <p:cNvPr id="14" name="Freeform: Shape 13">
              <a:extLst>
                <a:ext uri="{FF2B5EF4-FFF2-40B4-BE49-F238E27FC236}">
                  <a16:creationId xmlns:a16="http://schemas.microsoft.com/office/drawing/2014/main" id="{7B5D275D-000A-64DB-FF38-CCA6094371F3}"/>
                </a:ext>
              </a:extLst>
            </p:cNvPr>
            <p:cNvSpPr/>
            <p:nvPr/>
          </p:nvSpPr>
          <p:spPr>
            <a:xfrm>
              <a:off x="9306963" y="2734148"/>
              <a:ext cx="508928" cy="855538"/>
            </a:xfrm>
            <a:custGeom>
              <a:avLst/>
              <a:gdLst>
                <a:gd name="connsiteX0" fmla="*/ 425513 w 425513"/>
                <a:gd name="connsiteY0" fmla="*/ 0 h 724277"/>
                <a:gd name="connsiteX1" fmla="*/ 0 w 425513"/>
                <a:gd name="connsiteY1" fmla="*/ 724277 h 724277"/>
                <a:gd name="connsiteX0" fmla="*/ 425513 w 450380"/>
                <a:gd name="connsiteY0" fmla="*/ 0 h 724277"/>
                <a:gd name="connsiteX1" fmla="*/ 0 w 450380"/>
                <a:gd name="connsiteY1" fmla="*/ 724277 h 724277"/>
                <a:gd name="connsiteX0" fmla="*/ 425513 w 457722"/>
                <a:gd name="connsiteY0" fmla="*/ 0 h 750688"/>
                <a:gd name="connsiteX1" fmla="*/ 0 w 457722"/>
                <a:gd name="connsiteY1" fmla="*/ 724277 h 750688"/>
                <a:gd name="connsiteX0" fmla="*/ 425513 w 467620"/>
                <a:gd name="connsiteY0" fmla="*/ 0 h 806407"/>
                <a:gd name="connsiteX1" fmla="*/ 0 w 467620"/>
                <a:gd name="connsiteY1" fmla="*/ 724277 h 806407"/>
                <a:gd name="connsiteX0" fmla="*/ 506995 w 540818"/>
                <a:gd name="connsiteY0" fmla="*/ 0 h 846153"/>
                <a:gd name="connsiteX1" fmla="*/ 0 w 540818"/>
                <a:gd name="connsiteY1" fmla="*/ 769544 h 846153"/>
                <a:gd name="connsiteX0" fmla="*/ 506995 w 508928"/>
                <a:gd name="connsiteY0" fmla="*/ 0 h 855538"/>
                <a:gd name="connsiteX1" fmla="*/ 0 w 508928"/>
                <a:gd name="connsiteY1" fmla="*/ 769544 h 855538"/>
              </a:gdLst>
              <a:ahLst/>
              <a:cxnLst>
                <a:cxn ang="0">
                  <a:pos x="connsiteX0" y="connsiteY0"/>
                </a:cxn>
                <a:cxn ang="0">
                  <a:pos x="connsiteX1" y="connsiteY1"/>
                </a:cxn>
              </a:cxnLst>
              <a:rect l="l" t="t" r="r" b="b"/>
              <a:pathLst>
                <a:path w="508928" h="855538">
                  <a:moveTo>
                    <a:pt x="506995" y="0"/>
                  </a:moveTo>
                  <a:cubicBezTo>
                    <a:pt x="528120" y="721260"/>
                    <a:pt x="377229" y="1017005"/>
                    <a:pt x="0" y="769544"/>
                  </a:cubicBezTo>
                </a:path>
              </a:pathLst>
            </a:custGeom>
            <a:noFill/>
            <a:ln>
              <a:solidFill>
                <a:schemeClr val="accent4">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Freeform: Shape 14">
              <a:extLst>
                <a:ext uri="{FF2B5EF4-FFF2-40B4-BE49-F238E27FC236}">
                  <a16:creationId xmlns:a16="http://schemas.microsoft.com/office/drawing/2014/main" id="{8910A7E3-1325-EA77-0B2D-6C122011740F}"/>
                </a:ext>
              </a:extLst>
            </p:cNvPr>
            <p:cNvSpPr/>
            <p:nvPr/>
          </p:nvSpPr>
          <p:spPr>
            <a:xfrm flipH="1">
              <a:off x="9982200" y="2734148"/>
              <a:ext cx="508928" cy="855538"/>
            </a:xfrm>
            <a:custGeom>
              <a:avLst/>
              <a:gdLst>
                <a:gd name="connsiteX0" fmla="*/ 425513 w 425513"/>
                <a:gd name="connsiteY0" fmla="*/ 0 h 724277"/>
                <a:gd name="connsiteX1" fmla="*/ 0 w 425513"/>
                <a:gd name="connsiteY1" fmla="*/ 724277 h 724277"/>
                <a:gd name="connsiteX0" fmla="*/ 425513 w 450380"/>
                <a:gd name="connsiteY0" fmla="*/ 0 h 724277"/>
                <a:gd name="connsiteX1" fmla="*/ 0 w 450380"/>
                <a:gd name="connsiteY1" fmla="*/ 724277 h 724277"/>
                <a:gd name="connsiteX0" fmla="*/ 425513 w 457722"/>
                <a:gd name="connsiteY0" fmla="*/ 0 h 750688"/>
                <a:gd name="connsiteX1" fmla="*/ 0 w 457722"/>
                <a:gd name="connsiteY1" fmla="*/ 724277 h 750688"/>
                <a:gd name="connsiteX0" fmla="*/ 425513 w 467620"/>
                <a:gd name="connsiteY0" fmla="*/ 0 h 806407"/>
                <a:gd name="connsiteX1" fmla="*/ 0 w 467620"/>
                <a:gd name="connsiteY1" fmla="*/ 724277 h 806407"/>
                <a:gd name="connsiteX0" fmla="*/ 506995 w 540818"/>
                <a:gd name="connsiteY0" fmla="*/ 0 h 846153"/>
                <a:gd name="connsiteX1" fmla="*/ 0 w 540818"/>
                <a:gd name="connsiteY1" fmla="*/ 769544 h 846153"/>
                <a:gd name="connsiteX0" fmla="*/ 506995 w 508928"/>
                <a:gd name="connsiteY0" fmla="*/ 0 h 855538"/>
                <a:gd name="connsiteX1" fmla="*/ 0 w 508928"/>
                <a:gd name="connsiteY1" fmla="*/ 769544 h 855538"/>
              </a:gdLst>
              <a:ahLst/>
              <a:cxnLst>
                <a:cxn ang="0">
                  <a:pos x="connsiteX0" y="connsiteY0"/>
                </a:cxn>
                <a:cxn ang="0">
                  <a:pos x="connsiteX1" y="connsiteY1"/>
                </a:cxn>
              </a:cxnLst>
              <a:rect l="l" t="t" r="r" b="b"/>
              <a:pathLst>
                <a:path w="508928" h="855538">
                  <a:moveTo>
                    <a:pt x="506995" y="0"/>
                  </a:moveTo>
                  <a:cubicBezTo>
                    <a:pt x="528120" y="721260"/>
                    <a:pt x="377229" y="1017005"/>
                    <a:pt x="0" y="769544"/>
                  </a:cubicBezTo>
                </a:path>
              </a:pathLst>
            </a:cu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TextBox 15">
              <a:extLst>
                <a:ext uri="{FF2B5EF4-FFF2-40B4-BE49-F238E27FC236}">
                  <a16:creationId xmlns:a16="http://schemas.microsoft.com/office/drawing/2014/main" id="{CFB9BB3C-1CB0-9706-00E4-FEE12DABCA89}"/>
                </a:ext>
              </a:extLst>
            </p:cNvPr>
            <p:cNvSpPr txBox="1"/>
            <p:nvPr/>
          </p:nvSpPr>
          <p:spPr>
            <a:xfrm>
              <a:off x="9358682" y="3014772"/>
              <a:ext cx="508927" cy="302810"/>
            </a:xfrm>
            <a:prstGeom prst="rect">
              <a:avLst/>
            </a:prstGeom>
            <a:noFill/>
          </p:spPr>
          <p:txBody>
            <a:bodyPr wrap="square" rtlCol="0">
              <a:spAutoFit/>
            </a:bodyPr>
            <a:lstStyle/>
            <a:p>
              <a:pPr algn="ctr"/>
              <a:r>
                <a:rPr lang="es-ES" sz="1100" dirty="0">
                  <a:solidFill>
                    <a:schemeClr val="bg1">
                      <a:lumMod val="50000"/>
                    </a:schemeClr>
                  </a:solidFill>
                </a:rPr>
                <a:t>Sí</a:t>
              </a:r>
              <a:endParaRPr lang="en-US" sz="1100" dirty="0">
                <a:solidFill>
                  <a:schemeClr val="bg1">
                    <a:lumMod val="50000"/>
                  </a:schemeClr>
                </a:solidFill>
              </a:endParaRPr>
            </a:p>
          </p:txBody>
        </p:sp>
        <p:sp>
          <p:nvSpPr>
            <p:cNvPr id="17" name="TextBox 16">
              <a:extLst>
                <a:ext uri="{FF2B5EF4-FFF2-40B4-BE49-F238E27FC236}">
                  <a16:creationId xmlns:a16="http://schemas.microsoft.com/office/drawing/2014/main" id="{334A2783-7D7C-32F2-B76C-3869E4D155BE}"/>
                </a:ext>
              </a:extLst>
            </p:cNvPr>
            <p:cNvSpPr txBox="1"/>
            <p:nvPr/>
          </p:nvSpPr>
          <p:spPr>
            <a:xfrm>
              <a:off x="9943013" y="3005393"/>
              <a:ext cx="508927" cy="302810"/>
            </a:xfrm>
            <a:prstGeom prst="rect">
              <a:avLst/>
            </a:prstGeom>
            <a:noFill/>
          </p:spPr>
          <p:txBody>
            <a:bodyPr wrap="square" rtlCol="0">
              <a:spAutoFit/>
            </a:bodyPr>
            <a:lstStyle/>
            <a:p>
              <a:pPr algn="ctr"/>
              <a:r>
                <a:rPr lang="es-ES" sz="1100" dirty="0">
                  <a:solidFill>
                    <a:schemeClr val="bg1">
                      <a:lumMod val="50000"/>
                    </a:schemeClr>
                  </a:solidFill>
                </a:rPr>
                <a:t>No</a:t>
              </a:r>
              <a:endParaRPr lang="en-US" sz="1100" dirty="0">
                <a:solidFill>
                  <a:schemeClr val="bg1">
                    <a:lumMod val="50000"/>
                  </a:schemeClr>
                </a:solidFill>
              </a:endParaRPr>
            </a:p>
          </p:txBody>
        </p:sp>
      </p:grpSp>
      <p:grpSp>
        <p:nvGrpSpPr>
          <p:cNvPr id="38" name="Group 37">
            <a:extLst>
              <a:ext uri="{FF2B5EF4-FFF2-40B4-BE49-F238E27FC236}">
                <a16:creationId xmlns:a16="http://schemas.microsoft.com/office/drawing/2014/main" id="{17F288C9-8836-BA32-678B-052FB23628C1}"/>
              </a:ext>
            </a:extLst>
          </p:cNvPr>
          <p:cNvGrpSpPr/>
          <p:nvPr/>
        </p:nvGrpSpPr>
        <p:grpSpPr>
          <a:xfrm>
            <a:off x="6501941" y="3156558"/>
            <a:ext cx="4075173" cy="2317687"/>
            <a:chOff x="7387627" y="4110273"/>
            <a:chExt cx="4075173" cy="2317687"/>
          </a:xfrm>
        </p:grpSpPr>
        <p:sp>
          <p:nvSpPr>
            <p:cNvPr id="27" name="Rectangle: Rounded Corners 26">
              <a:extLst>
                <a:ext uri="{FF2B5EF4-FFF2-40B4-BE49-F238E27FC236}">
                  <a16:creationId xmlns:a16="http://schemas.microsoft.com/office/drawing/2014/main" id="{C2199C4D-A3E4-FB23-8930-A396119B08B3}"/>
                </a:ext>
              </a:extLst>
            </p:cNvPr>
            <p:cNvSpPr/>
            <p:nvPr/>
          </p:nvSpPr>
          <p:spPr>
            <a:xfrm>
              <a:off x="7387627" y="4110273"/>
              <a:ext cx="4075173" cy="2317687"/>
            </a:xfrm>
            <a:prstGeom prst="roundRect">
              <a:avLst>
                <a:gd name="adj" fmla="val 3386"/>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4B0AA5-B48F-56A8-D634-D242284FC654}"/>
                </a:ext>
              </a:extLst>
            </p:cNvPr>
            <p:cNvSpPr/>
            <p:nvPr/>
          </p:nvSpPr>
          <p:spPr>
            <a:xfrm>
              <a:off x="7919075" y="4613375"/>
              <a:ext cx="3026566" cy="1617754"/>
            </a:xfrm>
            <a:prstGeom prst="rect">
              <a:avLst/>
            </a:prstGeom>
            <a:solidFill>
              <a:schemeClr val="accent5">
                <a:lumMod val="50000"/>
              </a:schemeClr>
            </a:solidFill>
            <a:ln w="12700">
              <a:solidFill>
                <a:srgbClr val="6C9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4164D54-EFE0-1E79-EB1B-EA13908E46B8}"/>
                </a:ext>
              </a:extLst>
            </p:cNvPr>
            <p:cNvSpPr txBox="1"/>
            <p:nvPr/>
          </p:nvSpPr>
          <p:spPr>
            <a:xfrm>
              <a:off x="8021369" y="4715619"/>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Pago de préstamo</a:t>
              </a:r>
              <a:endParaRPr lang="en-US" sz="1100" dirty="0">
                <a:solidFill>
                  <a:schemeClr val="bg1"/>
                </a:solidFill>
              </a:endParaRPr>
            </a:p>
          </p:txBody>
        </p:sp>
        <p:sp>
          <p:nvSpPr>
            <p:cNvPr id="20" name="TextBox 19">
              <a:extLst>
                <a:ext uri="{FF2B5EF4-FFF2-40B4-BE49-F238E27FC236}">
                  <a16:creationId xmlns:a16="http://schemas.microsoft.com/office/drawing/2014/main" id="{77CBB86C-1426-7F0E-D5B0-A5DFF406359F}"/>
                </a:ext>
              </a:extLst>
            </p:cNvPr>
            <p:cNvSpPr txBox="1"/>
            <p:nvPr/>
          </p:nvSpPr>
          <p:spPr>
            <a:xfrm>
              <a:off x="8021369" y="5106628"/>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Transferencia</a:t>
              </a:r>
              <a:endParaRPr lang="en-US" sz="1100" dirty="0">
                <a:solidFill>
                  <a:schemeClr val="bg1"/>
                </a:solidFill>
              </a:endParaRPr>
            </a:p>
          </p:txBody>
        </p:sp>
        <p:sp>
          <p:nvSpPr>
            <p:cNvPr id="21" name="TextBox 20">
              <a:extLst>
                <a:ext uri="{FF2B5EF4-FFF2-40B4-BE49-F238E27FC236}">
                  <a16:creationId xmlns:a16="http://schemas.microsoft.com/office/drawing/2014/main" id="{1082232F-9AA4-7046-4FA4-0D497759A583}"/>
                </a:ext>
              </a:extLst>
            </p:cNvPr>
            <p:cNvSpPr txBox="1"/>
            <p:nvPr/>
          </p:nvSpPr>
          <p:spPr>
            <a:xfrm>
              <a:off x="8021369" y="5509015"/>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Paso de servicios</a:t>
              </a:r>
              <a:endParaRPr lang="en-US" sz="1100" dirty="0">
                <a:solidFill>
                  <a:schemeClr val="bg1"/>
                </a:solidFill>
              </a:endParaRPr>
            </a:p>
          </p:txBody>
        </p:sp>
        <p:sp>
          <p:nvSpPr>
            <p:cNvPr id="23" name="TextBox 22">
              <a:extLst>
                <a:ext uri="{FF2B5EF4-FFF2-40B4-BE49-F238E27FC236}">
                  <a16:creationId xmlns:a16="http://schemas.microsoft.com/office/drawing/2014/main" id="{F30C80A6-97D2-99D7-F98C-83F849A210A8}"/>
                </a:ext>
              </a:extLst>
            </p:cNvPr>
            <p:cNvSpPr txBox="1"/>
            <p:nvPr/>
          </p:nvSpPr>
          <p:spPr>
            <a:xfrm>
              <a:off x="8021369" y="5898355"/>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Depósito</a:t>
              </a:r>
              <a:endParaRPr lang="en-US" sz="1100" dirty="0">
                <a:solidFill>
                  <a:schemeClr val="bg1"/>
                </a:solidFill>
              </a:endParaRPr>
            </a:p>
          </p:txBody>
        </p:sp>
        <p:sp>
          <p:nvSpPr>
            <p:cNvPr id="24" name="TextBox 23">
              <a:extLst>
                <a:ext uri="{FF2B5EF4-FFF2-40B4-BE49-F238E27FC236}">
                  <a16:creationId xmlns:a16="http://schemas.microsoft.com/office/drawing/2014/main" id="{868DED23-CED2-C05A-6B57-FC5EB7D870ED}"/>
                </a:ext>
              </a:extLst>
            </p:cNvPr>
            <p:cNvSpPr txBox="1"/>
            <p:nvPr/>
          </p:nvSpPr>
          <p:spPr>
            <a:xfrm>
              <a:off x="9516631" y="4715619"/>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Retiro</a:t>
              </a:r>
              <a:endParaRPr lang="en-US" sz="1100" dirty="0">
                <a:solidFill>
                  <a:schemeClr val="bg1"/>
                </a:solidFill>
              </a:endParaRPr>
            </a:p>
          </p:txBody>
        </p:sp>
        <p:sp>
          <p:nvSpPr>
            <p:cNvPr id="25" name="TextBox 24">
              <a:extLst>
                <a:ext uri="{FF2B5EF4-FFF2-40B4-BE49-F238E27FC236}">
                  <a16:creationId xmlns:a16="http://schemas.microsoft.com/office/drawing/2014/main" id="{CF6A82FF-BFD4-BD87-7226-40FF360AAD19}"/>
                </a:ext>
              </a:extLst>
            </p:cNvPr>
            <p:cNvSpPr txBox="1"/>
            <p:nvPr/>
          </p:nvSpPr>
          <p:spPr>
            <a:xfrm>
              <a:off x="9516631" y="5106628"/>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Consulta de saldo</a:t>
              </a:r>
              <a:endParaRPr lang="en-US" sz="1100" dirty="0">
                <a:solidFill>
                  <a:schemeClr val="bg1"/>
                </a:solidFill>
              </a:endParaRPr>
            </a:p>
          </p:txBody>
        </p:sp>
        <p:sp>
          <p:nvSpPr>
            <p:cNvPr id="26" name="TextBox 25">
              <a:extLst>
                <a:ext uri="{FF2B5EF4-FFF2-40B4-BE49-F238E27FC236}">
                  <a16:creationId xmlns:a16="http://schemas.microsoft.com/office/drawing/2014/main" id="{B737EFEA-1968-4CE6-548A-CA7997AEA987}"/>
                </a:ext>
              </a:extLst>
            </p:cNvPr>
            <p:cNvSpPr txBox="1"/>
            <p:nvPr/>
          </p:nvSpPr>
          <p:spPr>
            <a:xfrm>
              <a:off x="9516631" y="5509015"/>
              <a:ext cx="1338773" cy="261610"/>
            </a:xfrm>
            <a:prstGeom prst="rect">
              <a:avLst/>
            </a:prstGeom>
            <a:solidFill>
              <a:srgbClr val="0070C0"/>
            </a:solidFill>
            <a:ln>
              <a:noFill/>
            </a:ln>
          </p:spPr>
          <p:txBody>
            <a:bodyPr wrap="square" rtlCol="0">
              <a:spAutoFit/>
            </a:bodyPr>
            <a:lstStyle/>
            <a:p>
              <a:pPr algn="ctr"/>
              <a:r>
                <a:rPr lang="es-ES" sz="1100" dirty="0">
                  <a:solidFill>
                    <a:schemeClr val="bg1"/>
                  </a:solidFill>
                </a:rPr>
                <a:t>Otra operación</a:t>
              </a:r>
              <a:endParaRPr lang="en-US" sz="1100" dirty="0">
                <a:solidFill>
                  <a:schemeClr val="bg1"/>
                </a:solidFill>
              </a:endParaRPr>
            </a:p>
          </p:txBody>
        </p:sp>
        <p:sp>
          <p:nvSpPr>
            <p:cNvPr id="29" name="Rectangle: Rounded Corners 28">
              <a:extLst>
                <a:ext uri="{FF2B5EF4-FFF2-40B4-BE49-F238E27FC236}">
                  <a16:creationId xmlns:a16="http://schemas.microsoft.com/office/drawing/2014/main" id="{7EA50950-3F62-1F55-3CA2-218F1C16B75C}"/>
                </a:ext>
              </a:extLst>
            </p:cNvPr>
            <p:cNvSpPr/>
            <p:nvPr/>
          </p:nvSpPr>
          <p:spPr>
            <a:xfrm>
              <a:off x="11008995" y="4715619"/>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AC0E0CE-6794-377D-BEAF-211841ABC4FD}"/>
                </a:ext>
              </a:extLst>
            </p:cNvPr>
            <p:cNvSpPr/>
            <p:nvPr/>
          </p:nvSpPr>
          <p:spPr>
            <a:xfrm>
              <a:off x="11008995" y="5095051"/>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1CDB70D3-789D-C27F-1270-D41E9E34D680}"/>
                </a:ext>
              </a:extLst>
            </p:cNvPr>
            <p:cNvSpPr/>
            <p:nvPr/>
          </p:nvSpPr>
          <p:spPr>
            <a:xfrm>
              <a:off x="11008995" y="5474483"/>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32A7E0C-F1BB-ECA1-5A63-CC6F7F4E238D}"/>
                </a:ext>
              </a:extLst>
            </p:cNvPr>
            <p:cNvSpPr/>
            <p:nvPr/>
          </p:nvSpPr>
          <p:spPr>
            <a:xfrm>
              <a:off x="11008995" y="5853915"/>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433928F-8387-E011-7D0A-6842694BE7A6}"/>
                </a:ext>
              </a:extLst>
            </p:cNvPr>
            <p:cNvSpPr/>
            <p:nvPr/>
          </p:nvSpPr>
          <p:spPr>
            <a:xfrm>
              <a:off x="7521906" y="4723163"/>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63590106-E6E1-6A0B-9BE4-704C5900F3EB}"/>
                </a:ext>
              </a:extLst>
            </p:cNvPr>
            <p:cNvSpPr/>
            <p:nvPr/>
          </p:nvSpPr>
          <p:spPr>
            <a:xfrm>
              <a:off x="7521906" y="5102595"/>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EDE5338-A6FC-E942-D851-CB4C227B82C7}"/>
                </a:ext>
              </a:extLst>
            </p:cNvPr>
            <p:cNvSpPr/>
            <p:nvPr/>
          </p:nvSpPr>
          <p:spPr>
            <a:xfrm>
              <a:off x="7521906" y="5482027"/>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C950952-36C6-BADF-2BEA-96BF3E79E13E}"/>
                </a:ext>
              </a:extLst>
            </p:cNvPr>
            <p:cNvSpPr/>
            <p:nvPr/>
          </p:nvSpPr>
          <p:spPr>
            <a:xfrm>
              <a:off x="7521906" y="5861459"/>
              <a:ext cx="317626" cy="2616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810AAF9-8449-B7CC-2EC8-FFDDF299A7C2}"/>
                </a:ext>
              </a:extLst>
            </p:cNvPr>
            <p:cNvSpPr txBox="1"/>
            <p:nvPr/>
          </p:nvSpPr>
          <p:spPr>
            <a:xfrm>
              <a:off x="7460869" y="4239215"/>
              <a:ext cx="1170513" cy="307777"/>
            </a:xfrm>
            <a:prstGeom prst="rect">
              <a:avLst/>
            </a:prstGeom>
            <a:noFill/>
          </p:spPr>
          <p:txBody>
            <a:bodyPr wrap="none" rtlCol="0">
              <a:spAutoFit/>
            </a:bodyPr>
            <a:lstStyle/>
            <a:p>
              <a:r>
                <a:rPr lang="es-ES" b="1" dirty="0">
                  <a:solidFill>
                    <a:srgbClr val="92D050"/>
                  </a:solidFill>
                </a:rPr>
                <a:t>Banco ABC</a:t>
              </a:r>
              <a:endParaRPr lang="en-US" b="1" dirty="0">
                <a:solidFill>
                  <a:srgbClr val="92D05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7B0424-13E9-17D5-303C-3898AE35A5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938644" y="1045027"/>
            <a:ext cx="5253356" cy="5253356"/>
          </a:xfrm>
          <a:prstGeom prst="rect">
            <a:avLst/>
          </a:prstGeom>
        </p:spPr>
      </p:pic>
      <p:sp>
        <p:nvSpPr>
          <p:cNvPr id="2" name="Title 1">
            <a:extLst>
              <a:ext uri="{FF2B5EF4-FFF2-40B4-BE49-F238E27FC236}">
                <a16:creationId xmlns:a16="http://schemas.microsoft.com/office/drawing/2014/main" id="{6161FBA0-0CED-4DB2-9F90-291CADA87F48}"/>
              </a:ext>
            </a:extLst>
          </p:cNvPr>
          <p:cNvSpPr>
            <a:spLocks noGrp="1"/>
          </p:cNvSpPr>
          <p:nvPr>
            <p:ph type="title"/>
          </p:nvPr>
        </p:nvSpPr>
        <p:spPr/>
        <p:txBody>
          <a:bodyPr/>
          <a:lstStyle/>
          <a:p>
            <a:r>
              <a:rPr lang="es-ES" dirty="0"/>
              <a:t>Logro de aprendizaje</a:t>
            </a:r>
            <a:endParaRPr lang="en-US" dirty="0"/>
          </a:p>
        </p:txBody>
      </p:sp>
      <p:sp>
        <p:nvSpPr>
          <p:cNvPr id="3" name="Content Placeholder 2">
            <a:extLst>
              <a:ext uri="{FF2B5EF4-FFF2-40B4-BE49-F238E27FC236}">
                <a16:creationId xmlns:a16="http://schemas.microsoft.com/office/drawing/2014/main" id="{1DD37DCA-ED6E-428D-A48F-1565A2EA97A3}"/>
              </a:ext>
            </a:extLst>
          </p:cNvPr>
          <p:cNvSpPr>
            <a:spLocks noGrp="1"/>
          </p:cNvSpPr>
          <p:nvPr>
            <p:ph sz="quarter" idx="13"/>
          </p:nvPr>
        </p:nvSpPr>
        <p:spPr>
          <a:xfrm>
            <a:off x="838200" y="1846263"/>
            <a:ext cx="6105808" cy="4373562"/>
          </a:xfrm>
        </p:spPr>
        <p:txBody>
          <a:bodyPr>
            <a:normAutofit/>
          </a:bodyPr>
          <a:lstStyle/>
          <a:p>
            <a:pPr marL="50800" indent="0">
              <a:lnSpc>
                <a:spcPct val="100000"/>
              </a:lnSpc>
              <a:buNone/>
            </a:pPr>
            <a:r>
              <a:rPr lang="es-ES" dirty="0">
                <a:solidFill>
                  <a:srgbClr val="00B050"/>
                </a:solidFill>
              </a:rPr>
              <a:t>Al finalizar la sesión, </a:t>
            </a:r>
            <a:r>
              <a:rPr lang="es-ES" dirty="0">
                <a:solidFill>
                  <a:schemeClr val="accent2"/>
                </a:solidFill>
              </a:rPr>
              <a:t>el estudiante</a:t>
            </a:r>
            <a:r>
              <a:rPr lang="es-ES" dirty="0">
                <a:solidFill>
                  <a:srgbClr val="00B050"/>
                </a:solidFill>
              </a:rPr>
              <a:t> </a:t>
            </a:r>
            <a:r>
              <a:rPr lang="es-ES" dirty="0">
                <a:solidFill>
                  <a:schemeClr val="accent1"/>
                </a:solidFill>
              </a:rPr>
              <a:t>desarrolla</a:t>
            </a:r>
            <a:r>
              <a:rPr lang="es-ES" dirty="0">
                <a:solidFill>
                  <a:srgbClr val="00B050"/>
                </a:solidFill>
              </a:rPr>
              <a:t> </a:t>
            </a:r>
            <a:r>
              <a:rPr lang="es-ES" dirty="0">
                <a:solidFill>
                  <a:schemeClr val="accent4"/>
                </a:solidFill>
              </a:rPr>
              <a:t>programas con estructuras condicionales</a:t>
            </a:r>
            <a:r>
              <a:rPr lang="es-ES" dirty="0">
                <a:solidFill>
                  <a:srgbClr val="00B050"/>
                </a:solidFill>
              </a:rPr>
              <a:t> </a:t>
            </a:r>
            <a:r>
              <a:rPr lang="es-ES" dirty="0">
                <a:solidFill>
                  <a:srgbClr val="C00000"/>
                </a:solidFill>
              </a:rPr>
              <a:t>utilizando un IDE Java</a:t>
            </a:r>
            <a:r>
              <a:rPr lang="es-ES" dirty="0">
                <a:solidFill>
                  <a:srgbClr val="00B050"/>
                </a:solidFill>
              </a:rPr>
              <a:t> </a:t>
            </a:r>
            <a:r>
              <a:rPr lang="es-ES" dirty="0">
                <a:solidFill>
                  <a:srgbClr val="7030A0"/>
                </a:solidFill>
              </a:rPr>
              <a:t>para resolver problemas de decisión.</a:t>
            </a:r>
          </a:p>
        </p:txBody>
      </p:sp>
      <p:sp>
        <p:nvSpPr>
          <p:cNvPr id="4" name="Slide Number Placeholder 3">
            <a:extLst>
              <a:ext uri="{FF2B5EF4-FFF2-40B4-BE49-F238E27FC236}">
                <a16:creationId xmlns:a16="http://schemas.microsoft.com/office/drawing/2014/main" id="{F64BAA4A-C973-4872-991F-677E20FF8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8</a:t>
            </a:fld>
            <a:endParaRPr lang="es-PE"/>
          </a:p>
        </p:txBody>
      </p:sp>
      <p:sp>
        <p:nvSpPr>
          <p:cNvPr id="6" name="TextBox 5">
            <a:extLst>
              <a:ext uri="{FF2B5EF4-FFF2-40B4-BE49-F238E27FC236}">
                <a16:creationId xmlns:a16="http://schemas.microsoft.com/office/drawing/2014/main" id="{56ADFA50-2D5F-464F-91EF-0F1911F9CA8D}"/>
              </a:ext>
            </a:extLst>
          </p:cNvPr>
          <p:cNvSpPr txBox="1"/>
          <p:nvPr/>
        </p:nvSpPr>
        <p:spPr>
          <a:xfrm>
            <a:off x="126748" y="6376940"/>
            <a:ext cx="10583502" cy="369332"/>
          </a:xfrm>
          <a:prstGeom prst="rect">
            <a:avLst/>
          </a:prstGeom>
          <a:noFill/>
        </p:spPr>
        <p:txBody>
          <a:bodyPr wrap="square" rtlCol="0">
            <a:spAutoFit/>
          </a:bodyPr>
          <a:lstStyle/>
          <a:p>
            <a:r>
              <a:rPr lang="en-US" sz="900" dirty="0">
                <a:solidFill>
                  <a:schemeClr val="accent3"/>
                </a:solidFill>
              </a:rPr>
              <a:t>Imagen </a:t>
            </a:r>
            <a:r>
              <a:rPr lang="en-US" sz="900" dirty="0" err="1">
                <a:solidFill>
                  <a:schemeClr val="accent3"/>
                </a:solidFill>
              </a:rPr>
              <a:t>obtenida</a:t>
            </a:r>
            <a:r>
              <a:rPr lang="en-US" sz="900" dirty="0">
                <a:solidFill>
                  <a:schemeClr val="accent3"/>
                </a:solidFill>
              </a:rPr>
              <a:t> de:</a:t>
            </a:r>
            <a:br>
              <a:rPr lang="en-US" sz="900" dirty="0">
                <a:solidFill>
                  <a:schemeClr val="accent3"/>
                </a:solidFill>
              </a:rPr>
            </a:br>
            <a:r>
              <a:rPr lang="en-US" sz="900" dirty="0">
                <a:solidFill>
                  <a:schemeClr val="accent3"/>
                </a:solidFill>
              </a:rPr>
              <a:t>https://img.freepik.com/free-vector/clever-man-student-standing-books-stack-with-flag-self-learning-personal-improvement-knowledge-obtaining-educational-achievement_335657-3461.jpg</a:t>
            </a:r>
          </a:p>
        </p:txBody>
      </p:sp>
    </p:spTree>
    <p:extLst>
      <p:ext uri="{BB962C8B-B14F-4D97-AF65-F5344CB8AC3E}">
        <p14:creationId xmlns:p14="http://schemas.microsoft.com/office/powerpoint/2010/main" val="294817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7613-AEC1-4435-8375-CCB96C0E89F5}"/>
              </a:ext>
            </a:extLst>
          </p:cNvPr>
          <p:cNvSpPr>
            <a:spLocks noGrp="1"/>
          </p:cNvSpPr>
          <p:nvPr>
            <p:ph type="title"/>
          </p:nvPr>
        </p:nvSpPr>
        <p:spPr>
          <a:xfrm>
            <a:off x="838200" y="541935"/>
            <a:ext cx="10515600" cy="785528"/>
          </a:xfrm>
        </p:spPr>
        <p:txBody>
          <a:bodyPr/>
          <a:lstStyle/>
          <a:p>
            <a:r>
              <a:rPr lang="es-ES" dirty="0"/>
              <a:t>Utilidad</a:t>
            </a:r>
            <a:endParaRPr lang="en-US" dirty="0"/>
          </a:p>
        </p:txBody>
      </p:sp>
      <p:sp>
        <p:nvSpPr>
          <p:cNvPr id="4" name="Slide Number Placeholder 3">
            <a:extLst>
              <a:ext uri="{FF2B5EF4-FFF2-40B4-BE49-F238E27FC236}">
                <a16:creationId xmlns:a16="http://schemas.microsoft.com/office/drawing/2014/main" id="{8E4C16D3-358F-4224-9D29-22D3C58B56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9</a:t>
            </a:fld>
            <a:endParaRPr lang="es-PE"/>
          </a:p>
        </p:txBody>
      </p:sp>
      <p:sp>
        <p:nvSpPr>
          <p:cNvPr id="9" name="Content Placeholder 8">
            <a:extLst>
              <a:ext uri="{FF2B5EF4-FFF2-40B4-BE49-F238E27FC236}">
                <a16:creationId xmlns:a16="http://schemas.microsoft.com/office/drawing/2014/main" id="{2C378254-1DCE-E852-BEB1-333FE86E811E}"/>
              </a:ext>
            </a:extLst>
          </p:cNvPr>
          <p:cNvSpPr>
            <a:spLocks noGrp="1"/>
          </p:cNvSpPr>
          <p:nvPr>
            <p:ph sz="quarter" idx="13"/>
          </p:nvPr>
        </p:nvSpPr>
        <p:spPr>
          <a:xfrm>
            <a:off x="838201" y="1538453"/>
            <a:ext cx="5716508" cy="3377587"/>
          </a:xfrm>
        </p:spPr>
        <p:txBody>
          <a:bodyPr>
            <a:normAutofit fontScale="77500" lnSpcReduction="20000"/>
          </a:bodyPr>
          <a:lstStyle/>
          <a:p>
            <a:pPr>
              <a:lnSpc>
                <a:spcPct val="120000"/>
              </a:lnSpc>
            </a:pPr>
            <a:r>
              <a:rPr lang="es-ES" dirty="0"/>
              <a:t>¿Qué situación real representa una condicional </a:t>
            </a:r>
            <a:r>
              <a:rPr lang="es-ES" b="1" dirty="0" err="1"/>
              <a:t>if</a:t>
            </a:r>
            <a:r>
              <a:rPr lang="es-ES" b="1" dirty="0"/>
              <a:t>..</a:t>
            </a:r>
            <a:r>
              <a:rPr lang="es-ES" b="1" dirty="0" err="1"/>
              <a:t>else</a:t>
            </a:r>
            <a:r>
              <a:rPr lang="es-ES" dirty="0"/>
              <a:t>?</a:t>
            </a:r>
          </a:p>
          <a:p>
            <a:pPr>
              <a:lnSpc>
                <a:spcPct val="120000"/>
              </a:lnSpc>
            </a:pPr>
            <a:r>
              <a:rPr lang="es-ES" dirty="0"/>
              <a:t>¿Qué situación real representa una condicional </a:t>
            </a:r>
            <a:r>
              <a:rPr lang="es-ES" b="1" dirty="0"/>
              <a:t>switch</a:t>
            </a:r>
            <a:r>
              <a:rPr lang="es-ES" dirty="0"/>
              <a:t>?</a:t>
            </a:r>
          </a:p>
          <a:p>
            <a:pPr>
              <a:lnSpc>
                <a:spcPct val="120000"/>
              </a:lnSpc>
            </a:pPr>
            <a:r>
              <a:rPr lang="es-ES" dirty="0"/>
              <a:t>¿Cómo nos ayudan estas estructuras en un programa?</a:t>
            </a:r>
          </a:p>
          <a:p>
            <a:pPr>
              <a:lnSpc>
                <a:spcPct val="120000"/>
              </a:lnSpc>
            </a:pPr>
            <a:r>
              <a:rPr lang="es-ES" dirty="0"/>
              <a:t>¿Qué esperas de la sesión práctica de hoy?</a:t>
            </a:r>
            <a:endParaRPr lang="en-US" dirty="0"/>
          </a:p>
        </p:txBody>
      </p:sp>
      <p:sp>
        <p:nvSpPr>
          <p:cNvPr id="11" name="TextBox 10">
            <a:extLst>
              <a:ext uri="{FF2B5EF4-FFF2-40B4-BE49-F238E27FC236}">
                <a16:creationId xmlns:a16="http://schemas.microsoft.com/office/drawing/2014/main" id="{AD5A9BBA-17E0-A72D-51DD-816280634240}"/>
              </a:ext>
            </a:extLst>
          </p:cNvPr>
          <p:cNvSpPr txBox="1"/>
          <p:nvPr/>
        </p:nvSpPr>
        <p:spPr>
          <a:xfrm>
            <a:off x="1255303" y="5131586"/>
            <a:ext cx="5174297" cy="954107"/>
          </a:xfrm>
          <a:prstGeom prst="rect">
            <a:avLst/>
          </a:prstGeom>
          <a:noFill/>
        </p:spPr>
        <p:txBody>
          <a:bodyPr wrap="square">
            <a:spAutoFit/>
          </a:bodyPr>
          <a:lstStyle/>
          <a:p>
            <a:pPr marL="50800" indent="0">
              <a:buNone/>
            </a:pPr>
            <a:r>
              <a:rPr lang="en-US" sz="2800" dirty="0">
                <a:solidFill>
                  <a:schemeClr val="accent2">
                    <a:lumMod val="75000"/>
                  </a:schemeClr>
                </a:solidFill>
                <a:latin typeface="Helvetica" pitchFamily="2" charset="0"/>
              </a:rPr>
              <a:t>Resolver</a:t>
            </a:r>
            <a:r>
              <a:rPr lang="en-US" sz="2800" dirty="0">
                <a:latin typeface="Helvetica" pitchFamily="2" charset="0"/>
              </a:rPr>
              <a:t> </a:t>
            </a:r>
            <a:r>
              <a:rPr lang="en-US" sz="2800" dirty="0" err="1">
                <a:solidFill>
                  <a:srgbClr val="00B050"/>
                </a:solidFill>
                <a:latin typeface="Helvetica" pitchFamily="2" charset="0"/>
              </a:rPr>
              <a:t>problemas</a:t>
            </a:r>
            <a:r>
              <a:rPr lang="en-US" sz="2800" dirty="0">
                <a:solidFill>
                  <a:srgbClr val="00B050"/>
                </a:solidFill>
                <a:latin typeface="Helvetica" pitchFamily="2" charset="0"/>
              </a:rPr>
              <a:t> con </a:t>
            </a:r>
            <a:r>
              <a:rPr lang="en-US" sz="2800" dirty="0" err="1">
                <a:solidFill>
                  <a:srgbClr val="00B050"/>
                </a:solidFill>
                <a:latin typeface="Helvetica" pitchFamily="2" charset="0"/>
              </a:rPr>
              <a:t>condicionales</a:t>
            </a:r>
            <a:r>
              <a:rPr lang="en-US" sz="2800" dirty="0">
                <a:latin typeface="Helvetica" pitchFamily="2" charset="0"/>
              </a:rPr>
              <a:t> </a:t>
            </a:r>
            <a:r>
              <a:rPr lang="en-US" sz="2800" dirty="0" err="1">
                <a:solidFill>
                  <a:schemeClr val="accent1">
                    <a:lumMod val="75000"/>
                  </a:schemeClr>
                </a:solidFill>
                <a:latin typeface="Helvetica" pitchFamily="2" charset="0"/>
              </a:rPr>
              <a:t>en</a:t>
            </a:r>
            <a:r>
              <a:rPr lang="en-US" sz="2800" dirty="0">
                <a:solidFill>
                  <a:schemeClr val="accent1">
                    <a:lumMod val="75000"/>
                  </a:schemeClr>
                </a:solidFill>
                <a:latin typeface="Helvetica" pitchFamily="2" charset="0"/>
              </a:rPr>
              <a:t> Java.</a:t>
            </a:r>
          </a:p>
        </p:txBody>
      </p:sp>
      <p:sp>
        <p:nvSpPr>
          <p:cNvPr id="16" name="TextBox 15">
            <a:extLst>
              <a:ext uri="{FF2B5EF4-FFF2-40B4-BE49-F238E27FC236}">
                <a16:creationId xmlns:a16="http://schemas.microsoft.com/office/drawing/2014/main" id="{CD856503-6F6C-FB79-C41E-7CB083AF13E0}"/>
              </a:ext>
            </a:extLst>
          </p:cNvPr>
          <p:cNvSpPr txBox="1"/>
          <p:nvPr/>
        </p:nvSpPr>
        <p:spPr>
          <a:xfrm>
            <a:off x="231034" y="6314029"/>
            <a:ext cx="9336249" cy="369332"/>
          </a:xfrm>
          <a:prstGeom prst="rect">
            <a:avLst/>
          </a:prstGeom>
          <a:noFill/>
        </p:spPr>
        <p:txBody>
          <a:bodyPr wrap="square">
            <a:spAutoFit/>
          </a:bodyPr>
          <a:lstStyle/>
          <a:p>
            <a:r>
              <a:rPr lang="en-US" sz="900" dirty="0">
                <a:solidFill>
                  <a:schemeClr val="bg1">
                    <a:lumMod val="50000"/>
                  </a:schemeClr>
                </a:solidFill>
              </a:rPr>
              <a:t>Imagen </a:t>
            </a:r>
            <a:r>
              <a:rPr lang="en-US" sz="900" dirty="0" err="1">
                <a:solidFill>
                  <a:schemeClr val="bg1">
                    <a:lumMod val="50000"/>
                  </a:schemeClr>
                </a:solidFill>
              </a:rPr>
              <a:t>obtenida</a:t>
            </a:r>
            <a:r>
              <a:rPr lang="en-US" sz="900" dirty="0">
                <a:solidFill>
                  <a:schemeClr val="bg1">
                    <a:lumMod val="50000"/>
                  </a:schemeClr>
                </a:solidFill>
              </a:rPr>
              <a:t> de: </a:t>
            </a:r>
            <a:br>
              <a:rPr lang="en-US" sz="900" dirty="0">
                <a:solidFill>
                  <a:schemeClr val="bg1">
                    <a:lumMod val="50000"/>
                  </a:schemeClr>
                </a:solidFill>
              </a:rPr>
            </a:br>
            <a:r>
              <a:rPr lang="en-US" sz="900" dirty="0">
                <a:solidFill>
                  <a:schemeClr val="bg1">
                    <a:lumMod val="50000"/>
                  </a:schemeClr>
                </a:solidFill>
              </a:rPr>
              <a:t>https://www.americanwatercollege.org/wp-content/uploads/2016/11/Problem-solving.jpg</a:t>
            </a:r>
          </a:p>
        </p:txBody>
      </p:sp>
      <p:pic>
        <p:nvPicPr>
          <p:cNvPr id="3" name="Picture 2">
            <a:extLst>
              <a:ext uri="{FF2B5EF4-FFF2-40B4-BE49-F238E27FC236}">
                <a16:creationId xmlns:a16="http://schemas.microsoft.com/office/drawing/2014/main" id="{C9E08F5A-FD9C-6E01-E982-A0CA79FF975D}"/>
              </a:ext>
            </a:extLst>
          </p:cNvPr>
          <p:cNvPicPr>
            <a:picLocks noChangeAspect="1"/>
          </p:cNvPicPr>
          <p:nvPr/>
        </p:nvPicPr>
        <p:blipFill>
          <a:blip r:embed="rId3"/>
          <a:stretch>
            <a:fillRect/>
          </a:stretch>
        </p:blipFill>
        <p:spPr>
          <a:xfrm>
            <a:off x="6846702" y="1571076"/>
            <a:ext cx="5337897" cy="3557729"/>
          </a:xfrm>
          <a:prstGeom prst="rect">
            <a:avLst/>
          </a:prstGeom>
        </p:spPr>
      </p:pic>
    </p:spTree>
    <p:extLst>
      <p:ext uri="{BB962C8B-B14F-4D97-AF65-F5344CB8AC3E}">
        <p14:creationId xmlns:p14="http://schemas.microsoft.com/office/powerpoint/2010/main" val="38124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TemaUTP">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8772</TotalTime>
  <Words>1648</Words>
  <Application>Microsoft Office PowerPoint</Application>
  <PresentationFormat>Panorámica</PresentationFormat>
  <Paragraphs>275</Paragraphs>
  <Slides>27</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JetBrains Mono</vt:lpstr>
      <vt:lpstr>Helvetica</vt:lpstr>
      <vt:lpstr>Arial</vt:lpstr>
      <vt:lpstr>Cambria Math</vt:lpstr>
      <vt:lpstr>TemaUTP</vt:lpstr>
      <vt:lpstr>Taller de Programación</vt:lpstr>
      <vt:lpstr>Dudas de la clase anterior</vt:lpstr>
      <vt:lpstr>Dudas de la clase anterior</vt:lpstr>
      <vt:lpstr>Dudas de la clase anterior</vt:lpstr>
      <vt:lpstr>Dudas de la clase anterior</vt:lpstr>
      <vt:lpstr>Resolución de problemas con if..else y  switch-case</vt:lpstr>
      <vt:lpstr>Conocimientos previos</vt:lpstr>
      <vt:lpstr>Logro de aprendizaje</vt:lpstr>
      <vt:lpstr>Utilidad</vt:lpstr>
      <vt:lpstr>Presentación de PowerPoint</vt:lpstr>
      <vt:lpstr>Presentación de PowerPoint</vt:lpstr>
      <vt:lpstr>Condicional simple y doble</vt:lpstr>
      <vt:lpstr>Condicional múltiple</vt:lpstr>
      <vt:lpstr>Condicional múltiple: switch mejorado</vt:lpstr>
      <vt:lpstr>Condicional múltiple: switch mejorado</vt:lpstr>
      <vt:lpstr>Anidamiento de condiciones</vt:lpstr>
      <vt:lpstr>Presentación de PowerPoint</vt:lpstr>
      <vt:lpstr>Ejemplo</vt:lpstr>
      <vt:lpstr>Solución</vt:lpstr>
      <vt:lpstr>Presentación de PowerPoint</vt:lpstr>
      <vt:lpstr>Ejemplo</vt:lpstr>
      <vt:lpstr>Solución</vt:lpstr>
      <vt:lpstr>Presentación de PowerPoint</vt:lpstr>
      <vt:lpstr>Ejercicio Grupal</vt:lpstr>
      <vt:lpstr>Resumen de la sesión</vt:lpstr>
      <vt:lpstr>Bibliografía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UTP - Taller Programación - Semana 05 - Sesión 09</dc:title>
  <dc:creator>jorgerodcas@hotmail.com</dc:creator>
  <cp:lastModifiedBy>FERNANDO IGNACIO DIAZ SANCHEZ</cp:lastModifiedBy>
  <cp:revision>340</cp:revision>
  <dcterms:modified xsi:type="dcterms:W3CDTF">2024-01-30T14:25:01Z</dcterms:modified>
</cp:coreProperties>
</file>